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</p:sldMasterIdLst>
  <p:sldIdLst>
    <p:sldId id="361" r:id="rId4"/>
    <p:sldId id="360" r:id="rId5"/>
    <p:sldId id="286" r:id="rId6"/>
    <p:sldId id="287" r:id="rId7"/>
    <p:sldId id="314" r:id="rId8"/>
    <p:sldId id="294" r:id="rId9"/>
    <p:sldId id="295" r:id="rId10"/>
    <p:sldId id="315" r:id="rId11"/>
    <p:sldId id="288" r:id="rId12"/>
    <p:sldId id="316" r:id="rId13"/>
    <p:sldId id="317" r:id="rId14"/>
    <p:sldId id="300" r:id="rId15"/>
    <p:sldId id="301" r:id="rId16"/>
    <p:sldId id="302" r:id="rId17"/>
    <p:sldId id="318" r:id="rId18"/>
    <p:sldId id="362" r:id="rId19"/>
    <p:sldId id="303" r:id="rId20"/>
    <p:sldId id="320" r:id="rId21"/>
    <p:sldId id="304" r:id="rId22"/>
    <p:sldId id="321" r:id="rId23"/>
    <p:sldId id="306" r:id="rId24"/>
    <p:sldId id="307" r:id="rId25"/>
    <p:sldId id="323" r:id="rId26"/>
    <p:sldId id="308" r:id="rId27"/>
    <p:sldId id="289" r:id="rId28"/>
    <p:sldId id="324" r:id="rId29"/>
    <p:sldId id="309" r:id="rId30"/>
    <p:sldId id="310" r:id="rId31"/>
    <p:sldId id="325" r:id="rId32"/>
    <p:sldId id="311" r:id="rId33"/>
    <p:sldId id="312" r:id="rId34"/>
    <p:sldId id="313" r:id="rId35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DF0A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08" autoAdjust="0"/>
  </p:normalViewPr>
  <p:slideViewPr>
    <p:cSldViewPr showGuides="1">
      <p:cViewPr varScale="1">
        <p:scale>
          <a:sx n="150" d="100"/>
          <a:sy n="150" d="100"/>
        </p:scale>
        <p:origin x="558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D3EDC-79CC-4C30-87AC-E649EA57D8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845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E70CF-1E00-46D7-BE35-A43BF01332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658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C2FBA-8391-490B-B21E-9AE89D9191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508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15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05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92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00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5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85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6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73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36718-6FB0-4DB2-8CB9-B69C4464A0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150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88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24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08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71F5-7600-44FA-8344-ADA28CAEB1A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4338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49"/>
            <a:ext cx="10515600" cy="79208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483619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9142-BCFD-4E33-9BA1-03912D87674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5415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1DE7-FBBE-4B1D-AF2C-8E21D4A1C5B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650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3AF8-8126-481D-8F37-F429444648D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0805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DB98-A5DF-4FEE-90D4-946F4EC4C82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0038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8490-0B7C-425C-B271-F8E13926E5AE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768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63A9-D9A4-44E1-9CDD-44854216EDF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543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4F750-2A00-4BAB-9199-CCC77A9306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9778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C2CA-D3D2-4DC6-9786-09B063802BE8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7365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6A92-4125-4A11-A6EE-2E9FC675B8C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0879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C023-4163-407D-8B0E-A942BB66387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2268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3031-29F3-4D3E-A783-19689D05B2AE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4512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8ECA894-BC43-4A0C-B596-54C80DCFB8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8942-77BE-490D-A993-23CD87E9C3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438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4C2C4-DFAC-4A15-B8F4-AAFC34B4E8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791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FB79E-25C0-4777-8693-F7EF10ED4D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169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EAE7A-84AC-4548-9013-4FF7BD4240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872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E4C5A-6AC8-4B5A-84A3-D79292982B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2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9C73A-B8D9-4462-BB98-4FADECC169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50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ENG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ko-KR" altLang="ko-KR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1EBEC5-87A9-4BB4-9FF6-E63527261A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83303" name="Text Box 7"/>
          <p:cNvSpPr txBox="1">
            <a:spLocks noChangeArrowheads="1"/>
          </p:cNvSpPr>
          <p:nvPr userDrawn="1"/>
        </p:nvSpPr>
        <p:spPr bwMode="auto">
          <a:xfrm>
            <a:off x="2063751" y="2420939"/>
            <a:ext cx="18245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9211-58A7-4EE0-8D88-11330CBB06B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450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5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68760"/>
            <a:ext cx="10515600" cy="490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9211-58A7-4EE0-8D88-11330CBB06B6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882F30-58B9-4022-9C6A-7291448DE4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43000"/>
            <a:ext cx="12192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120030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37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jpe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45.jpe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48.jpeg"/><Relationship Id="rId14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49.jpe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1340768"/>
            <a:ext cx="7488832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defTabSz="685800" eaLnBrk="1" hangingPunct="1">
              <a:defRPr/>
            </a:pPr>
            <a:r>
              <a:rPr lang="ko-KR" altLang="en-US" sz="3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디지털시스템 및 마이크로 컴퓨터 </a:t>
            </a:r>
            <a:r>
              <a:rPr lang="en-US" altLang="ko-KR" sz="3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</a:p>
          <a:p>
            <a:pPr algn="ctr" defTabSz="685800" eaLnBrk="1" hangingPunct="1">
              <a:defRPr/>
            </a:pPr>
            <a:endParaRPr lang="en-US" altLang="ko-KR" sz="3600" dirty="0">
              <a:solidFill>
                <a:srgbClr val="CC0000"/>
              </a:solidFill>
              <a:latin typeface="Arial Narrow" pitchFamily="34" charset="0"/>
            </a:endParaRPr>
          </a:p>
          <a:p>
            <a:pPr algn="ctr" defTabSz="685800" eaLnBrk="1" hangingPunct="1">
              <a:defRPr/>
            </a:pPr>
            <a:r>
              <a:rPr lang="en-US" altLang="ko-KR" sz="3600" dirty="0">
                <a:solidFill>
                  <a:srgbClr val="0033CC"/>
                </a:solidFill>
              </a:rPr>
              <a:t>6 </a:t>
            </a:r>
            <a:r>
              <a:rPr lang="ko-KR" altLang="en-US" sz="3600" dirty="0">
                <a:solidFill>
                  <a:srgbClr val="0033CC"/>
                </a:solidFill>
              </a:rPr>
              <a:t>주차</a:t>
            </a:r>
            <a:r>
              <a:rPr lang="en-US" altLang="ko-KR" sz="3600" dirty="0">
                <a:solidFill>
                  <a:srgbClr val="0033CC"/>
                </a:solidFill>
              </a:rPr>
              <a:t> </a:t>
            </a:r>
            <a:r>
              <a:rPr lang="ko-KR" altLang="en-US" sz="3600" dirty="0">
                <a:solidFill>
                  <a:srgbClr val="0033CC"/>
                </a:solidFill>
              </a:rPr>
              <a:t>강의</a:t>
            </a:r>
            <a:endParaRPr lang="en-US" altLang="ko-KR" sz="3600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63727" y="6596261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prstClr val="black"/>
                </a:solidFill>
                <a:latin typeface="Arial" pitchFamily="34" charset="0"/>
              </a:rPr>
              <a:t>Apr.,</a:t>
            </a:r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</a:rPr>
              <a:t> 05,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</a:rPr>
              <a:t>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6C006-1618-45D4-8B1E-F09588E3D123}"/>
              </a:ext>
            </a:extLst>
          </p:cNvPr>
          <p:cNvSpPr txBox="1"/>
          <p:nvPr/>
        </p:nvSpPr>
        <p:spPr>
          <a:xfrm>
            <a:off x="3316563" y="3875564"/>
            <a:ext cx="5270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latinLnBrk="0" hangingPunct="0"/>
            <a:r>
              <a:rPr lang="ko-KR" altLang="en-US" sz="3200" dirty="0">
                <a:solidFill>
                  <a:prstClr val="black"/>
                </a:solidFill>
              </a:rPr>
              <a:t>인제대학교 의용공학부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algn="ctr" defTabSz="685800" eaLnBrk="0" latinLnBrk="0" hangingPunct="0"/>
            <a:endParaRPr lang="en-US" altLang="ko-KR" sz="3200" dirty="0">
              <a:solidFill>
                <a:prstClr val="black"/>
              </a:solidFill>
            </a:endParaRPr>
          </a:p>
          <a:p>
            <a:pPr algn="ctr" defTabSz="685800" eaLnBrk="0" latinLnBrk="0" hangingPunct="0"/>
            <a:r>
              <a:rPr lang="ko-KR" altLang="en-US" sz="3200" dirty="0">
                <a:solidFill>
                  <a:srgbClr val="3333FF"/>
                </a:solidFill>
              </a:rPr>
              <a:t>조 종만 교수</a:t>
            </a:r>
          </a:p>
        </p:txBody>
      </p:sp>
    </p:spTree>
    <p:extLst>
      <p:ext uri="{BB962C8B-B14F-4D97-AF65-F5344CB8AC3E}">
        <p14:creationId xmlns:p14="http://schemas.microsoft.com/office/powerpoint/2010/main" val="212906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962" name="Group 66"/>
          <p:cNvGraphicFramePr>
            <a:graphicFrameLocks noGrp="1"/>
          </p:cNvGraphicFramePr>
          <p:nvPr>
            <p:ph type="tbl" idx="1"/>
          </p:nvPr>
        </p:nvGraphicFramePr>
        <p:xfrm>
          <a:off x="3143251" y="2205038"/>
          <a:ext cx="4175125" cy="3600450"/>
        </p:xfrm>
        <a:graphic>
          <a:graphicData uri="http://schemas.openxmlformats.org/drawingml/2006/table">
            <a:tbl>
              <a:tblPr/>
              <a:tblGrid>
                <a:gridCol w="294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t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)      </a:t>
                      </a: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R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t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)      </a:t>
                      </a: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t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t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+</a:t>
                      </a:r>
                      <a:r>
                        <a:rPr kumimoji="1" lang="el-GR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ε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0          0          0   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0          0          1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0          1          0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0          1          1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1          0          0   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1          0          1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1          1          0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1          1          1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354263" y="1519239"/>
            <a:ext cx="38862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S-R Latch Operation</a:t>
            </a:r>
          </a:p>
        </p:txBody>
      </p:sp>
      <p:sp>
        <p:nvSpPr>
          <p:cNvPr id="208963" name="Rectangle 67"/>
          <p:cNvSpPr>
            <a:spLocks noChangeArrowheads="1"/>
          </p:cNvSpPr>
          <p:nvPr/>
        </p:nvSpPr>
        <p:spPr bwMode="auto">
          <a:xfrm>
            <a:off x="3143251" y="3573464"/>
            <a:ext cx="4175125" cy="720725"/>
          </a:xfrm>
          <a:prstGeom prst="rect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8964" name="Rectangle 68"/>
          <p:cNvSpPr>
            <a:spLocks noChangeArrowheads="1"/>
          </p:cNvSpPr>
          <p:nvPr/>
        </p:nvSpPr>
        <p:spPr bwMode="auto">
          <a:xfrm>
            <a:off x="3143251" y="5013326"/>
            <a:ext cx="4175125" cy="720725"/>
          </a:xfrm>
          <a:prstGeom prst="rect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8965" name="Rectangle 69"/>
          <p:cNvSpPr>
            <a:spLocks noChangeArrowheads="1"/>
          </p:cNvSpPr>
          <p:nvPr/>
        </p:nvSpPr>
        <p:spPr bwMode="auto">
          <a:xfrm>
            <a:off x="3143251" y="2203450"/>
            <a:ext cx="4175125" cy="577850"/>
          </a:xfrm>
          <a:prstGeom prst="rect">
            <a:avLst/>
          </a:prstGeom>
          <a:solidFill>
            <a:srgbClr val="99CC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8966" name="Text Box 70"/>
          <p:cNvSpPr txBox="1">
            <a:spLocks noChangeArrowheads="1"/>
          </p:cNvSpPr>
          <p:nvPr/>
        </p:nvSpPr>
        <p:spPr bwMode="auto">
          <a:xfrm>
            <a:off x="7608888" y="5229226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800">
                <a:latin typeface="Arial" panose="020B0604020202020204" pitchFamily="34" charset="0"/>
              </a:rPr>
              <a:t>Inputs not allowed</a:t>
            </a:r>
          </a:p>
        </p:txBody>
      </p:sp>
      <p:sp>
        <p:nvSpPr>
          <p:cNvPr id="208967" name="AutoShape 71"/>
          <p:cNvSpPr>
            <a:spLocks/>
          </p:cNvSpPr>
          <p:nvPr/>
        </p:nvSpPr>
        <p:spPr bwMode="auto">
          <a:xfrm>
            <a:off x="7391400" y="5157789"/>
            <a:ext cx="215900" cy="504825"/>
          </a:xfrm>
          <a:prstGeom prst="rightBrace">
            <a:avLst>
              <a:gd name="adj1" fmla="val 1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8969" name="Text Box 73"/>
          <p:cNvSpPr txBox="1">
            <a:spLocks noChangeArrowheads="1"/>
          </p:cNvSpPr>
          <p:nvPr/>
        </p:nvSpPr>
        <p:spPr bwMode="auto">
          <a:xfrm>
            <a:off x="7680325" y="2416176"/>
            <a:ext cx="22542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b="1" i="1">
                <a:latin typeface="Times New Roman" panose="02020603050405020304" pitchFamily="18" charset="0"/>
              </a:rPr>
              <a:t>Q(t):</a:t>
            </a:r>
            <a:r>
              <a:rPr lang="en-US" altLang="ko-KR" sz="2000">
                <a:latin typeface="Arial" panose="020B0604020202020204" pitchFamily="34" charset="0"/>
              </a:rPr>
              <a:t> Present state</a:t>
            </a:r>
          </a:p>
        </p:txBody>
      </p:sp>
      <p:sp>
        <p:nvSpPr>
          <p:cNvPr id="208970" name="Text Box 74"/>
          <p:cNvSpPr txBox="1">
            <a:spLocks noChangeArrowheads="1"/>
          </p:cNvSpPr>
          <p:nvPr/>
        </p:nvSpPr>
        <p:spPr bwMode="auto">
          <a:xfrm>
            <a:off x="7691438" y="2887664"/>
            <a:ext cx="22415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2000" b="1" i="1">
                <a:latin typeface="Times New Roman" panose="02020603050405020304" pitchFamily="18" charset="0"/>
              </a:rPr>
              <a:t>Q(t</a:t>
            </a:r>
            <a:r>
              <a:rPr lang="en-US" altLang="ko-KR" sz="2000" b="1">
                <a:latin typeface="Times New Roman" panose="02020603050405020304" pitchFamily="18" charset="0"/>
              </a:rPr>
              <a:t>+ </a:t>
            </a:r>
            <a:r>
              <a:rPr lang="el-GR" altLang="ko-KR" sz="2000" i="1">
                <a:latin typeface="Arial Narrow" panose="020B0606020202030204" pitchFamily="34" charset="0"/>
              </a:rPr>
              <a:t>ε</a:t>
            </a:r>
            <a:r>
              <a:rPr lang="en-US" altLang="ko-KR" sz="2000" b="1">
                <a:latin typeface="Times New Roman" panose="02020603050405020304" pitchFamily="18" charset="0"/>
              </a:rPr>
              <a:t>)</a:t>
            </a:r>
            <a:r>
              <a:rPr lang="en-US" altLang="ko-KR" sz="2000" b="1" i="1">
                <a:latin typeface="Times New Roman" panose="02020603050405020304" pitchFamily="18" charset="0"/>
              </a:rPr>
              <a:t>:</a:t>
            </a:r>
            <a:r>
              <a:rPr lang="en-US" altLang="ko-KR" sz="2000">
                <a:latin typeface="Arial" panose="020B0604020202020204" pitchFamily="34" charset="0"/>
              </a:rPr>
              <a:t> Next state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B9FC33F-2F44-4986-91C1-1D07FCD7F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804544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Set-Reset Latch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2354263" y="1519239"/>
            <a:ext cx="49657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>
                <a:solidFill>
                  <a:srgbClr val="3333FF"/>
                </a:solidFill>
                <a:latin typeface="Times New Roman" panose="02020603050405020304" pitchFamily="18" charset="0"/>
              </a:rPr>
              <a:t>Characteristic Equation</a:t>
            </a:r>
            <a:r>
              <a:rPr lang="en-US" altLang="ko-KR" sz="2000">
                <a:latin typeface="Arial" panose="020B0604020202020204" pitchFamily="34" charset="0"/>
              </a:rPr>
              <a:t> for S-R Latch</a:t>
            </a:r>
          </a:p>
        </p:txBody>
      </p:sp>
      <p:grpSp>
        <p:nvGrpSpPr>
          <p:cNvPr id="211992" name="Group 24"/>
          <p:cNvGrpSpPr>
            <a:grpSpLocks/>
          </p:cNvGrpSpPr>
          <p:nvPr/>
        </p:nvGrpSpPr>
        <p:grpSpPr bwMode="auto">
          <a:xfrm>
            <a:off x="1919536" y="2879725"/>
            <a:ext cx="2519362" cy="2376488"/>
            <a:chOff x="1020" y="1389"/>
            <a:chExt cx="2041" cy="2140"/>
          </a:xfrm>
        </p:grpSpPr>
        <p:sp>
          <p:nvSpPr>
            <p:cNvPr id="211973" name="Rectangle 5"/>
            <p:cNvSpPr>
              <a:spLocks noChangeArrowheads="1"/>
            </p:cNvSpPr>
            <p:nvPr/>
          </p:nvSpPr>
          <p:spPr bwMode="auto">
            <a:xfrm>
              <a:off x="2461" y="1670"/>
              <a:ext cx="600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0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1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0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0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1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1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-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1020" y="1670"/>
              <a:ext cx="1441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0          0          0    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0          0          1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0          1          0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0          1          1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1          0          0    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1          0          1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1          1          0</a:t>
              </a:r>
            </a:p>
            <a:p>
              <a:pPr algn="ctr"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</a:rPr>
                <a:t>1          1          1</a:t>
              </a:r>
            </a:p>
          </p:txBody>
        </p:sp>
        <p:sp>
          <p:nvSpPr>
            <p:cNvPr id="211975" name="Rectangle 7"/>
            <p:cNvSpPr>
              <a:spLocks noChangeArrowheads="1"/>
            </p:cNvSpPr>
            <p:nvPr/>
          </p:nvSpPr>
          <p:spPr bwMode="auto">
            <a:xfrm>
              <a:off x="2461" y="1389"/>
              <a:ext cx="60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ko-KR" sz="1400" i="1">
                  <a:latin typeface="Times New Roman" panose="02020603050405020304" pitchFamily="18" charset="0"/>
                </a:rPr>
                <a:t>Q</a:t>
              </a:r>
              <a:r>
                <a:rPr lang="en-US" altLang="ko-KR" sz="1400">
                  <a:latin typeface="Times New Roman" panose="02020603050405020304" pitchFamily="18" charset="0"/>
                </a:rPr>
                <a:t>(</a:t>
              </a:r>
              <a:r>
                <a:rPr lang="en-US" altLang="ko-KR" sz="1400" i="1">
                  <a:latin typeface="Times New Roman" panose="02020603050405020304" pitchFamily="18" charset="0"/>
                </a:rPr>
                <a:t>t</a:t>
              </a:r>
              <a:r>
                <a:rPr lang="en-US" altLang="ko-KR" sz="1400">
                  <a:latin typeface="Times New Roman" panose="02020603050405020304" pitchFamily="18" charset="0"/>
                </a:rPr>
                <a:t>+</a:t>
              </a:r>
              <a:r>
                <a:rPr lang="el-GR" altLang="ko-KR" sz="1400" i="1">
                  <a:latin typeface="Times New Roman" panose="02020603050405020304" pitchFamily="18" charset="0"/>
                </a:rPr>
                <a:t>ε</a:t>
              </a:r>
              <a:r>
                <a:rPr lang="en-US" altLang="ko-KR" sz="14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11976" name="Rectangle 8"/>
            <p:cNvSpPr>
              <a:spLocks noChangeArrowheads="1"/>
            </p:cNvSpPr>
            <p:nvPr/>
          </p:nvSpPr>
          <p:spPr bwMode="auto">
            <a:xfrm>
              <a:off x="1020" y="1389"/>
              <a:ext cx="144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ko-KR" sz="1400" i="1">
                  <a:latin typeface="Times New Roman" panose="02020603050405020304" pitchFamily="18" charset="0"/>
                </a:rPr>
                <a:t>S</a:t>
              </a:r>
              <a:r>
                <a:rPr lang="en-US" altLang="ko-KR" sz="1400">
                  <a:latin typeface="Times New Roman" panose="02020603050405020304" pitchFamily="18" charset="0"/>
                </a:rPr>
                <a:t>(</a:t>
              </a:r>
              <a:r>
                <a:rPr lang="en-US" altLang="ko-KR" sz="1400" i="1">
                  <a:latin typeface="Times New Roman" panose="02020603050405020304" pitchFamily="18" charset="0"/>
                </a:rPr>
                <a:t>t</a:t>
              </a:r>
              <a:r>
                <a:rPr lang="en-US" altLang="ko-KR" sz="1400">
                  <a:latin typeface="Times New Roman" panose="02020603050405020304" pitchFamily="18" charset="0"/>
                </a:rPr>
                <a:t>)      </a:t>
              </a:r>
              <a:r>
                <a:rPr lang="en-US" altLang="ko-KR" sz="1400" i="1">
                  <a:latin typeface="Times New Roman" panose="02020603050405020304" pitchFamily="18" charset="0"/>
                </a:rPr>
                <a:t>R</a:t>
              </a:r>
              <a:r>
                <a:rPr lang="en-US" altLang="ko-KR" sz="1400">
                  <a:latin typeface="Times New Roman" panose="02020603050405020304" pitchFamily="18" charset="0"/>
                </a:rPr>
                <a:t>(</a:t>
              </a:r>
              <a:r>
                <a:rPr lang="en-US" altLang="ko-KR" sz="1400" i="1">
                  <a:latin typeface="Times New Roman" panose="02020603050405020304" pitchFamily="18" charset="0"/>
                </a:rPr>
                <a:t>t</a:t>
              </a:r>
              <a:r>
                <a:rPr lang="en-US" altLang="ko-KR" sz="1400">
                  <a:latin typeface="Times New Roman" panose="02020603050405020304" pitchFamily="18" charset="0"/>
                </a:rPr>
                <a:t>)      </a:t>
              </a:r>
              <a:r>
                <a:rPr lang="en-US" altLang="ko-KR" sz="1400" i="1">
                  <a:latin typeface="Times New Roman" panose="02020603050405020304" pitchFamily="18" charset="0"/>
                </a:rPr>
                <a:t>Q</a:t>
              </a:r>
              <a:r>
                <a:rPr lang="en-US" altLang="ko-KR" sz="1400">
                  <a:latin typeface="Times New Roman" panose="02020603050405020304" pitchFamily="18" charset="0"/>
                </a:rPr>
                <a:t>(</a:t>
              </a:r>
              <a:r>
                <a:rPr lang="en-US" altLang="ko-KR" sz="1400" i="1">
                  <a:latin typeface="Times New Roman" panose="02020603050405020304" pitchFamily="18" charset="0"/>
                </a:rPr>
                <a:t>t</a:t>
              </a:r>
              <a:r>
                <a:rPr lang="en-US" altLang="ko-KR" sz="14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>
              <a:off x="1020" y="1389"/>
              <a:ext cx="204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211978" name="Line 10"/>
            <p:cNvSpPr>
              <a:spLocks noChangeShapeType="1"/>
            </p:cNvSpPr>
            <p:nvPr/>
          </p:nvSpPr>
          <p:spPr bwMode="auto">
            <a:xfrm>
              <a:off x="1020" y="1670"/>
              <a:ext cx="20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211979" name="Line 11"/>
            <p:cNvSpPr>
              <a:spLocks noChangeShapeType="1"/>
            </p:cNvSpPr>
            <p:nvPr/>
          </p:nvSpPr>
          <p:spPr bwMode="auto">
            <a:xfrm>
              <a:off x="1020" y="3529"/>
              <a:ext cx="204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211980" name="Line 12"/>
            <p:cNvSpPr>
              <a:spLocks noChangeShapeType="1"/>
            </p:cNvSpPr>
            <p:nvPr/>
          </p:nvSpPr>
          <p:spPr bwMode="auto">
            <a:xfrm>
              <a:off x="1020" y="1389"/>
              <a:ext cx="0" cy="21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211981" name="Line 13"/>
            <p:cNvSpPr>
              <a:spLocks noChangeShapeType="1"/>
            </p:cNvSpPr>
            <p:nvPr/>
          </p:nvSpPr>
          <p:spPr bwMode="auto">
            <a:xfrm>
              <a:off x="2461" y="1389"/>
              <a:ext cx="0" cy="2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211982" name="Line 14"/>
            <p:cNvSpPr>
              <a:spLocks noChangeShapeType="1"/>
            </p:cNvSpPr>
            <p:nvPr/>
          </p:nvSpPr>
          <p:spPr bwMode="auto">
            <a:xfrm>
              <a:off x="3061" y="1389"/>
              <a:ext cx="0" cy="21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211983" name="Rectangle 15"/>
          <p:cNvSpPr>
            <a:spLocks noChangeArrowheads="1"/>
          </p:cNvSpPr>
          <p:nvPr/>
        </p:nvSpPr>
        <p:spPr bwMode="auto">
          <a:xfrm>
            <a:off x="1919536" y="3743325"/>
            <a:ext cx="2519362" cy="433388"/>
          </a:xfrm>
          <a:prstGeom prst="rect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1919536" y="4751389"/>
            <a:ext cx="2519362" cy="504825"/>
          </a:xfrm>
          <a:prstGeom prst="rect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85" name="Rectangle 17"/>
          <p:cNvSpPr>
            <a:spLocks noChangeArrowheads="1"/>
          </p:cNvSpPr>
          <p:nvPr/>
        </p:nvSpPr>
        <p:spPr bwMode="auto">
          <a:xfrm>
            <a:off x="1919536" y="2879725"/>
            <a:ext cx="2519362" cy="306388"/>
          </a:xfrm>
          <a:prstGeom prst="rect">
            <a:avLst/>
          </a:prstGeom>
          <a:solidFill>
            <a:srgbClr val="99CC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D718ECD-03AD-49C5-A8BC-8E63DB4C1107}"/>
              </a:ext>
            </a:extLst>
          </p:cNvPr>
          <p:cNvGrpSpPr/>
          <p:nvPr/>
        </p:nvGrpSpPr>
        <p:grpSpPr>
          <a:xfrm>
            <a:off x="5591745" y="2379664"/>
            <a:ext cx="5184775" cy="3209925"/>
            <a:chOff x="3708400" y="2379663"/>
            <a:chExt cx="5184775" cy="3209925"/>
          </a:xfrm>
        </p:grpSpPr>
        <p:grpSp>
          <p:nvGrpSpPr>
            <p:cNvPr id="211996" name="Group 28"/>
            <p:cNvGrpSpPr>
              <a:grpSpLocks/>
            </p:cNvGrpSpPr>
            <p:nvPr/>
          </p:nvGrpSpPr>
          <p:grpSpPr bwMode="auto">
            <a:xfrm>
              <a:off x="3708400" y="2379663"/>
              <a:ext cx="5033963" cy="3209925"/>
              <a:chOff x="2336" y="1301"/>
              <a:chExt cx="3171" cy="2022"/>
            </a:xfrm>
          </p:grpSpPr>
          <p:pic>
            <p:nvPicPr>
              <p:cNvPr id="211993" name="Picture 25" descr="roth+f11-08-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1301"/>
                <a:ext cx="3171" cy="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1994" name="Text Box 26"/>
              <p:cNvSpPr txBox="1">
                <a:spLocks noChangeArrowheads="1"/>
              </p:cNvSpPr>
              <p:nvPr/>
            </p:nvSpPr>
            <p:spPr bwMode="auto">
              <a:xfrm>
                <a:off x="3152" y="143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 sz="2000" dirty="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1995" name="Text Box 27"/>
              <p:cNvSpPr txBox="1">
                <a:spLocks noChangeArrowheads="1"/>
              </p:cNvSpPr>
              <p:nvPr/>
            </p:nvSpPr>
            <p:spPr bwMode="auto">
              <a:xfrm>
                <a:off x="3560" y="143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 sz="2000"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998" name="Object 30"/>
                <p:cNvSpPr txBox="1">
                  <a:spLocks noGrp="1"/>
                </p:cNvSpPr>
                <p:nvPr>
                  <p:ph idx="1"/>
                </p:nvPr>
              </p:nvSpPr>
              <p:spPr bwMode="auto">
                <a:xfrm>
                  <a:off x="6300788" y="4535488"/>
                  <a:ext cx="2592387" cy="328612"/>
                </a:xfrm>
                <a:prstGeom prst="rect">
                  <a:avLst/>
                </a:prstGeom>
                <a:solidFill>
                  <a:srgbClr val="EDF0AE"/>
                </a:solidFill>
                <a:ln>
                  <a:noFill/>
                </a:ln>
                <a:effectLst/>
                <a:extLst/>
              </p:spPr>
              <p:txBody>
                <a:bodyPr>
                  <a:normAutofit fontScale="55000" lnSpcReduction="20000"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  <m:d>
                          <m:d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𝑆𝑅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1998" name="Object 30"/>
                <p:cNvSpPr txBox="1">
                  <a:spLocks noGrp="1" noRot="1" noChangeAspect="1" noMove="1" noResize="1" noEditPoints="1" noAdjustHandles="1" noChangeArrowheads="1" noChangeShapeType="1" noTextEdit="1"/>
                </p:cNvSpPr>
                <p:nvPr>
                  <p:ph idx="1"/>
                </p:nvPr>
              </p:nvSpPr>
              <p:spPr bwMode="auto">
                <a:xfrm>
                  <a:off x="6300788" y="4535488"/>
                  <a:ext cx="2592387" cy="3286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26">
              <a:extLst>
                <a:ext uri="{FF2B5EF4-FFF2-40B4-BE49-F238E27FC236}">
                  <a16:creationId xmlns:a16="http://schemas.microsoft.com/office/drawing/2014/main" id="{C3E7E46E-1520-4A6B-8BB4-A0899C420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584" y="3045213"/>
              <a:ext cx="25648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0" rIns="0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2B27D4CB-E403-41EB-BB64-8F44E19B7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504" y="4407348"/>
              <a:ext cx="246991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0" rIns="0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CBB81341-CAFF-42E9-842E-7C7EE232B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584" y="3708818"/>
              <a:ext cx="25648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0" rIns="0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86EAC4E5-B694-4DC3-8804-C6B536346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504" y="5000456"/>
              <a:ext cx="25648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0" rIns="0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2FA8CCA5-B77B-4BF3-870F-43D19322D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804544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Set-Reset Latch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67" name="Text Box 35"/>
          <p:cNvSpPr txBox="1">
            <a:spLocks noChangeArrowheads="1"/>
          </p:cNvSpPr>
          <p:nvPr/>
        </p:nvSpPr>
        <p:spPr bwMode="auto">
          <a:xfrm>
            <a:off x="2351089" y="2276476"/>
            <a:ext cx="4321175" cy="366713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>
                <a:latin typeface="Arial" panose="020B0604020202020204" pitchFamily="34" charset="0"/>
              </a:rPr>
              <a:t>Switch Debouncing with an S-R Latch</a:t>
            </a:r>
          </a:p>
        </p:txBody>
      </p:sp>
      <p:sp>
        <p:nvSpPr>
          <p:cNvPr id="95269" name="Text Box 37"/>
          <p:cNvSpPr txBox="1">
            <a:spLocks noChangeArrowheads="1"/>
          </p:cNvSpPr>
          <p:nvPr/>
        </p:nvSpPr>
        <p:spPr bwMode="auto">
          <a:xfrm>
            <a:off x="2135189" y="1484314"/>
            <a:ext cx="3309937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Application of an S-R Latch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E2948C3-1B16-46E4-8F65-8F7D5782A24D}"/>
              </a:ext>
            </a:extLst>
          </p:cNvPr>
          <p:cNvGrpSpPr/>
          <p:nvPr/>
        </p:nvGrpSpPr>
        <p:grpSpPr>
          <a:xfrm>
            <a:off x="1838632" y="3213101"/>
            <a:ext cx="8361056" cy="2690813"/>
            <a:chOff x="314632" y="3213100"/>
            <a:chExt cx="8361056" cy="2690813"/>
          </a:xfrm>
        </p:grpSpPr>
        <p:pic>
          <p:nvPicPr>
            <p:cNvPr id="95268" name="Picture 36" descr="roth+f11-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213100"/>
              <a:ext cx="8280400" cy="2690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43E220-53BC-4A27-AC4A-49EA3B0C9379}"/>
                </a:ext>
              </a:extLst>
            </p:cNvPr>
            <p:cNvSpPr txBox="1"/>
            <p:nvPr/>
          </p:nvSpPr>
          <p:spPr>
            <a:xfrm>
              <a:off x="2251606" y="3301855"/>
              <a:ext cx="115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AD79BA-8FC0-445D-AB5D-0F1B78D10B21}"/>
                </a:ext>
              </a:extLst>
            </p:cNvPr>
            <p:cNvSpPr txBox="1"/>
            <p:nvPr/>
          </p:nvSpPr>
          <p:spPr>
            <a:xfrm>
              <a:off x="2220412" y="4975808"/>
              <a:ext cx="141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6C7ACF-CE16-4212-9245-8E748DDC33F1}"/>
                </a:ext>
              </a:extLst>
            </p:cNvPr>
            <p:cNvSpPr txBox="1"/>
            <p:nvPr/>
          </p:nvSpPr>
          <p:spPr>
            <a:xfrm>
              <a:off x="3643847" y="4659054"/>
              <a:ext cx="1667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4C483D-5DF9-4168-9800-BFC650458338}"/>
                </a:ext>
              </a:extLst>
            </p:cNvPr>
            <p:cNvSpPr txBox="1"/>
            <p:nvPr/>
          </p:nvSpPr>
          <p:spPr>
            <a:xfrm>
              <a:off x="4490604" y="3514839"/>
              <a:ext cx="115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EFD8B6-2F2C-4B85-A3CE-07582211CC44}"/>
                </a:ext>
              </a:extLst>
            </p:cNvPr>
            <p:cNvSpPr txBox="1"/>
            <p:nvPr/>
          </p:nvSpPr>
          <p:spPr>
            <a:xfrm>
              <a:off x="4464956" y="4158446"/>
              <a:ext cx="141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21D1CF-7B71-4FC4-B9B2-E2AAAAD1C25F}"/>
                </a:ext>
              </a:extLst>
            </p:cNvPr>
            <p:cNvSpPr txBox="1"/>
            <p:nvPr/>
          </p:nvSpPr>
          <p:spPr>
            <a:xfrm>
              <a:off x="4429141" y="4789602"/>
              <a:ext cx="1667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A9D80-AB8D-49AF-8DCA-5D229DCB44CC}"/>
                </a:ext>
              </a:extLst>
            </p:cNvPr>
            <p:cNvSpPr txBox="1"/>
            <p:nvPr/>
          </p:nvSpPr>
          <p:spPr>
            <a:xfrm>
              <a:off x="1187624" y="3727509"/>
              <a:ext cx="115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B263A0-D034-44CB-9923-0625E36AAED3}"/>
                </a:ext>
              </a:extLst>
            </p:cNvPr>
            <p:cNvSpPr txBox="1"/>
            <p:nvPr/>
          </p:nvSpPr>
          <p:spPr>
            <a:xfrm>
              <a:off x="314632" y="4004508"/>
              <a:ext cx="29655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+V</a:t>
              </a:r>
            </a:p>
            <a:p>
              <a:pPr algn="ctr"/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B0B657-EAB6-4EB4-A9F6-6E65FCBEBA73}"/>
                </a:ext>
              </a:extLst>
            </p:cNvPr>
            <p:cNvSpPr txBox="1"/>
            <p:nvPr/>
          </p:nvSpPr>
          <p:spPr>
            <a:xfrm>
              <a:off x="1182960" y="4574408"/>
              <a:ext cx="115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8D0B06C5-BA1D-4676-BCCE-08C6FF6D9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804544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Set-Reset Latch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06" name="Group 50"/>
          <p:cNvGrpSpPr>
            <a:grpSpLocks/>
          </p:cNvGrpSpPr>
          <p:nvPr/>
        </p:nvGrpSpPr>
        <p:grpSpPr bwMode="auto">
          <a:xfrm>
            <a:off x="1992314" y="1484313"/>
            <a:ext cx="7921625" cy="406400"/>
            <a:chOff x="385" y="935"/>
            <a:chExt cx="4990" cy="25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6303" name="Text Box 47"/>
            <p:cNvSpPr txBox="1">
              <a:spLocks noChangeArrowheads="1"/>
            </p:cNvSpPr>
            <p:nvPr/>
          </p:nvSpPr>
          <p:spPr bwMode="auto">
            <a:xfrm>
              <a:off x="385" y="935"/>
              <a:ext cx="4990" cy="2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latin typeface="Arial" panose="020B0604020202020204" pitchFamily="34" charset="0"/>
                </a:rPr>
                <a:t>Alternative Form of the S-R Latch Using NAND Gates:            Latch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304" name="Object 48"/>
                <p:cNvSpPr txBox="1"/>
                <p:nvPr/>
              </p:nvSpPr>
              <p:spPr bwMode="auto">
                <a:xfrm>
                  <a:off x="4332" y="935"/>
                  <a:ext cx="454" cy="256"/>
                </a:xfrm>
                <a:prstGeom prst="rect">
                  <a:avLst/>
                </a:prstGeom>
                <a:grpFill/>
                <a:ln>
                  <a:solidFill>
                    <a:srgbClr val="92D050"/>
                  </a:solidFill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ba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96304" name="Object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2" y="935"/>
                  <a:ext cx="454" cy="2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92D050"/>
                  </a:solidFill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307" name="Group 51"/>
          <p:cNvGrpSpPr>
            <a:grpSpLocks/>
          </p:cNvGrpSpPr>
          <p:nvPr/>
        </p:nvGrpSpPr>
        <p:grpSpPr bwMode="auto">
          <a:xfrm>
            <a:off x="7246938" y="2781300"/>
            <a:ext cx="2881312" cy="3024188"/>
            <a:chOff x="1020" y="1389"/>
            <a:chExt cx="2041" cy="2140"/>
          </a:xfrm>
        </p:grpSpPr>
        <p:sp>
          <p:nvSpPr>
            <p:cNvPr id="96308" name="Rectangle 52"/>
            <p:cNvSpPr>
              <a:spLocks noChangeArrowheads="1"/>
            </p:cNvSpPr>
            <p:nvPr/>
          </p:nvSpPr>
          <p:spPr bwMode="auto">
            <a:xfrm>
              <a:off x="2461" y="1670"/>
              <a:ext cx="600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0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1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0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0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1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1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-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96309" name="Rectangle 53"/>
            <p:cNvSpPr>
              <a:spLocks noChangeArrowheads="1"/>
            </p:cNvSpPr>
            <p:nvPr/>
          </p:nvSpPr>
          <p:spPr bwMode="auto">
            <a:xfrm>
              <a:off x="1020" y="1670"/>
              <a:ext cx="1441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1          1          0    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1          1          1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1          0          0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1          0          1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0          1          0    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0          1          1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0          0          0</a:t>
              </a:r>
            </a:p>
            <a:p>
              <a:pPr algn="ctr"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</a:rPr>
                <a:t>0          0          1</a:t>
              </a:r>
            </a:p>
          </p:txBody>
        </p:sp>
        <p:sp>
          <p:nvSpPr>
            <p:cNvPr id="96310" name="Rectangle 54"/>
            <p:cNvSpPr>
              <a:spLocks noChangeArrowheads="1"/>
            </p:cNvSpPr>
            <p:nvPr/>
          </p:nvSpPr>
          <p:spPr bwMode="auto">
            <a:xfrm>
              <a:off x="2461" y="1389"/>
              <a:ext cx="60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ko-KR" sz="1800" i="1">
                  <a:latin typeface="Times New Roman" panose="02020603050405020304" pitchFamily="18" charset="0"/>
                </a:rPr>
                <a:t>Q</a:t>
              </a:r>
              <a:r>
                <a:rPr lang="en-US" altLang="ko-KR" sz="1800">
                  <a:latin typeface="Times New Roman" panose="02020603050405020304" pitchFamily="18" charset="0"/>
                </a:rPr>
                <a:t>(</a:t>
              </a:r>
              <a:r>
                <a:rPr lang="en-US" altLang="ko-KR" sz="1800" i="1">
                  <a:latin typeface="Times New Roman" panose="02020603050405020304" pitchFamily="18" charset="0"/>
                </a:rPr>
                <a:t>t</a:t>
              </a:r>
              <a:r>
                <a:rPr lang="en-US" altLang="ko-KR" sz="1800">
                  <a:latin typeface="Times New Roman" panose="02020603050405020304" pitchFamily="18" charset="0"/>
                </a:rPr>
                <a:t>+</a:t>
              </a:r>
              <a:r>
                <a:rPr lang="el-GR" altLang="ko-KR" sz="1800" i="1">
                  <a:latin typeface="Times New Roman" panose="02020603050405020304" pitchFamily="18" charset="0"/>
                </a:rPr>
                <a:t>ε</a:t>
              </a:r>
              <a:r>
                <a:rPr lang="en-US" altLang="ko-KR" sz="18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6311" name="Rectangle 55"/>
            <p:cNvSpPr>
              <a:spLocks noChangeArrowheads="1"/>
            </p:cNvSpPr>
            <p:nvPr/>
          </p:nvSpPr>
          <p:spPr bwMode="auto">
            <a:xfrm>
              <a:off x="1020" y="1389"/>
              <a:ext cx="144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ko-KR" sz="1800" i="1">
                  <a:latin typeface="Times New Roman" panose="02020603050405020304" pitchFamily="18" charset="0"/>
                </a:rPr>
                <a:t>S</a:t>
              </a:r>
              <a:r>
                <a:rPr lang="en-US" altLang="ko-KR" sz="1800">
                  <a:latin typeface="Times New Roman" panose="02020603050405020304" pitchFamily="18" charset="0"/>
                </a:rPr>
                <a:t>(</a:t>
              </a:r>
              <a:r>
                <a:rPr lang="en-US" altLang="ko-KR" sz="1800" i="1">
                  <a:latin typeface="Times New Roman" panose="02020603050405020304" pitchFamily="18" charset="0"/>
                </a:rPr>
                <a:t>t</a:t>
              </a:r>
              <a:r>
                <a:rPr lang="en-US" altLang="ko-KR" sz="1800">
                  <a:latin typeface="Times New Roman" panose="02020603050405020304" pitchFamily="18" charset="0"/>
                </a:rPr>
                <a:t>)      </a:t>
              </a:r>
              <a:r>
                <a:rPr lang="en-US" altLang="ko-KR" sz="1800" i="1">
                  <a:latin typeface="Times New Roman" panose="02020603050405020304" pitchFamily="18" charset="0"/>
                </a:rPr>
                <a:t>R</a:t>
              </a:r>
              <a:r>
                <a:rPr lang="en-US" altLang="ko-KR" sz="1800">
                  <a:latin typeface="Times New Roman" panose="02020603050405020304" pitchFamily="18" charset="0"/>
                </a:rPr>
                <a:t>(</a:t>
              </a:r>
              <a:r>
                <a:rPr lang="en-US" altLang="ko-KR" sz="1800" i="1">
                  <a:latin typeface="Times New Roman" panose="02020603050405020304" pitchFamily="18" charset="0"/>
                </a:rPr>
                <a:t>t</a:t>
              </a:r>
              <a:r>
                <a:rPr lang="en-US" altLang="ko-KR" sz="1800">
                  <a:latin typeface="Times New Roman" panose="02020603050405020304" pitchFamily="18" charset="0"/>
                </a:rPr>
                <a:t>)      </a:t>
              </a:r>
              <a:r>
                <a:rPr lang="en-US" altLang="ko-KR" sz="1800" i="1">
                  <a:latin typeface="Times New Roman" panose="02020603050405020304" pitchFamily="18" charset="0"/>
                </a:rPr>
                <a:t>Q</a:t>
              </a:r>
              <a:r>
                <a:rPr lang="en-US" altLang="ko-KR" sz="1800">
                  <a:latin typeface="Times New Roman" panose="02020603050405020304" pitchFamily="18" charset="0"/>
                </a:rPr>
                <a:t>(</a:t>
              </a:r>
              <a:r>
                <a:rPr lang="en-US" altLang="ko-KR" sz="1800" i="1">
                  <a:latin typeface="Times New Roman" panose="02020603050405020304" pitchFamily="18" charset="0"/>
                </a:rPr>
                <a:t>t</a:t>
              </a:r>
              <a:r>
                <a:rPr lang="en-US" altLang="ko-KR" sz="18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6312" name="Line 56"/>
            <p:cNvSpPr>
              <a:spLocks noChangeShapeType="1"/>
            </p:cNvSpPr>
            <p:nvPr/>
          </p:nvSpPr>
          <p:spPr bwMode="auto">
            <a:xfrm>
              <a:off x="1020" y="1389"/>
              <a:ext cx="204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96313" name="Line 57"/>
            <p:cNvSpPr>
              <a:spLocks noChangeShapeType="1"/>
            </p:cNvSpPr>
            <p:nvPr/>
          </p:nvSpPr>
          <p:spPr bwMode="auto">
            <a:xfrm>
              <a:off x="1020" y="1670"/>
              <a:ext cx="20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96314" name="Line 58"/>
            <p:cNvSpPr>
              <a:spLocks noChangeShapeType="1"/>
            </p:cNvSpPr>
            <p:nvPr/>
          </p:nvSpPr>
          <p:spPr bwMode="auto">
            <a:xfrm>
              <a:off x="1020" y="3529"/>
              <a:ext cx="204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96315" name="Line 59"/>
            <p:cNvSpPr>
              <a:spLocks noChangeShapeType="1"/>
            </p:cNvSpPr>
            <p:nvPr/>
          </p:nvSpPr>
          <p:spPr bwMode="auto">
            <a:xfrm>
              <a:off x="1020" y="1389"/>
              <a:ext cx="0" cy="21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96316" name="Line 60"/>
            <p:cNvSpPr>
              <a:spLocks noChangeShapeType="1"/>
            </p:cNvSpPr>
            <p:nvPr/>
          </p:nvSpPr>
          <p:spPr bwMode="auto">
            <a:xfrm>
              <a:off x="2461" y="1389"/>
              <a:ext cx="0" cy="2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96317" name="Line 61"/>
            <p:cNvSpPr>
              <a:spLocks noChangeShapeType="1"/>
            </p:cNvSpPr>
            <p:nvPr/>
          </p:nvSpPr>
          <p:spPr bwMode="auto">
            <a:xfrm>
              <a:off x="3061" y="1389"/>
              <a:ext cx="0" cy="21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</p:grpSp>
      <p:sp>
        <p:nvSpPr>
          <p:cNvPr id="96318" name="Rectangle 62"/>
          <p:cNvSpPr>
            <a:spLocks noChangeArrowheads="1"/>
          </p:cNvSpPr>
          <p:nvPr/>
        </p:nvSpPr>
        <p:spPr bwMode="auto">
          <a:xfrm>
            <a:off x="7246938" y="3860801"/>
            <a:ext cx="2881312" cy="619125"/>
          </a:xfrm>
          <a:prstGeom prst="rect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6319" name="Rectangle 63"/>
          <p:cNvSpPr>
            <a:spLocks noChangeArrowheads="1"/>
          </p:cNvSpPr>
          <p:nvPr/>
        </p:nvSpPr>
        <p:spPr bwMode="auto">
          <a:xfrm>
            <a:off x="7246938" y="5157788"/>
            <a:ext cx="2881312" cy="647700"/>
          </a:xfrm>
          <a:prstGeom prst="rect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6320" name="Rectangle 64"/>
          <p:cNvSpPr>
            <a:spLocks noChangeArrowheads="1"/>
          </p:cNvSpPr>
          <p:nvPr/>
        </p:nvSpPr>
        <p:spPr bwMode="auto">
          <a:xfrm>
            <a:off x="7246938" y="2781301"/>
            <a:ext cx="2881312" cy="360363"/>
          </a:xfrm>
          <a:prstGeom prst="rect">
            <a:avLst/>
          </a:prstGeom>
          <a:solidFill>
            <a:srgbClr val="99CC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0C773EB-C46E-4AF7-B17C-6D0494049F69}"/>
              </a:ext>
            </a:extLst>
          </p:cNvPr>
          <p:cNvGrpSpPr/>
          <p:nvPr/>
        </p:nvGrpSpPr>
        <p:grpSpPr>
          <a:xfrm>
            <a:off x="1833903" y="2955069"/>
            <a:ext cx="5054261" cy="2490056"/>
            <a:chOff x="309902" y="2955069"/>
            <a:chExt cx="5054261" cy="2490056"/>
          </a:xfrm>
        </p:grpSpPr>
        <p:pic>
          <p:nvPicPr>
            <p:cNvPr id="96279" name="Picture 23" descr="roth+f11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2990850"/>
              <a:ext cx="5040313" cy="245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BC96B9-A9BC-4399-8F6A-5D4E1CD60E2C}"/>
                </a:ext>
              </a:extLst>
            </p:cNvPr>
            <p:cNvSpPr txBox="1"/>
            <p:nvPr/>
          </p:nvSpPr>
          <p:spPr>
            <a:xfrm>
              <a:off x="4211112" y="3909868"/>
              <a:ext cx="115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8E08E2E-D939-4ACE-94E0-93D480BA4675}"/>
                    </a:ext>
                  </a:extLst>
                </p:cNvPr>
                <p:cNvSpPr txBox="1"/>
                <p:nvPr/>
              </p:nvSpPr>
              <p:spPr>
                <a:xfrm>
                  <a:off x="3390197" y="4565226"/>
                  <a:ext cx="21191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oMath>
                    </m:oMathPara>
                  </a14:m>
                  <a:endParaRPr lang="ko-KR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8E08E2E-D939-4ACE-94E0-93D480BA4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197" y="4565226"/>
                  <a:ext cx="21191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2857" r="-22857" b="-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63BA42B-2305-4E02-ACB6-3D3F246D6DC2}"/>
                    </a:ext>
                  </a:extLst>
                </p:cNvPr>
                <p:cNvSpPr txBox="1"/>
                <p:nvPr/>
              </p:nvSpPr>
              <p:spPr>
                <a:xfrm>
                  <a:off x="4765944" y="3901917"/>
                  <a:ext cx="21993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63BA42B-2305-4E02-ACB6-3D3F246D6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944" y="3901917"/>
                  <a:ext cx="21993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3333" r="-33333" b="-3043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0B69B3B-BFC2-49D0-8E34-817E4F148C1A}"/>
                    </a:ext>
                  </a:extLst>
                </p:cNvPr>
                <p:cNvSpPr txBox="1"/>
                <p:nvPr/>
              </p:nvSpPr>
              <p:spPr>
                <a:xfrm>
                  <a:off x="4707851" y="4565226"/>
                  <a:ext cx="27251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0B69B3B-BFC2-49D0-8E34-817E4F148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851" y="4565226"/>
                  <a:ext cx="27251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8889" t="-6667" r="-33333" b="-3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93EAE62-DD1C-4CCA-AD5E-006DA91C6FB5}"/>
                    </a:ext>
                  </a:extLst>
                </p:cNvPr>
                <p:cNvSpPr txBox="1"/>
                <p:nvPr/>
              </p:nvSpPr>
              <p:spPr>
                <a:xfrm>
                  <a:off x="309902" y="4674523"/>
                  <a:ext cx="21191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bar>
                      </m:oMath>
                    </m:oMathPara>
                  </a14:m>
                  <a:endParaRPr lang="ko-KR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93EAE62-DD1C-4CCA-AD5E-006DA91C6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2" y="4674523"/>
                  <a:ext cx="211917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5714" r="-20000" b="-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DF791FF-0DD5-403F-8E94-11B245EE9E0D}"/>
                    </a:ext>
                  </a:extLst>
                </p:cNvPr>
                <p:cNvSpPr txBox="1"/>
                <p:nvPr/>
              </p:nvSpPr>
              <p:spPr>
                <a:xfrm>
                  <a:off x="323849" y="2955069"/>
                  <a:ext cx="184025" cy="3096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bar>
                      </m:oMath>
                    </m:oMathPara>
                  </a14:m>
                  <a:endParaRPr lang="ko-KR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DF791FF-0DD5-403F-8E94-11B245EE9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49" y="2955069"/>
                  <a:ext cx="184025" cy="309637"/>
                </a:xfrm>
                <a:prstGeom prst="rect">
                  <a:avLst/>
                </a:prstGeom>
                <a:blipFill>
                  <a:blip r:embed="rId8"/>
                  <a:stretch>
                    <a:fillRect l="-26667" r="-30000" b="-78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499B672-0B16-4142-ADEC-B914729B9A98}"/>
                    </a:ext>
                  </a:extLst>
                </p:cNvPr>
                <p:cNvSpPr txBox="1"/>
                <p:nvPr/>
              </p:nvSpPr>
              <p:spPr>
                <a:xfrm>
                  <a:off x="3404144" y="3869279"/>
                  <a:ext cx="184025" cy="3096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bar>
                      </m:oMath>
                    </m:oMathPara>
                  </a14:m>
                  <a:endParaRPr lang="ko-KR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499B672-0B16-4142-ADEC-B914729B9A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4144" y="3869279"/>
                  <a:ext cx="184025" cy="309637"/>
                </a:xfrm>
                <a:prstGeom prst="rect">
                  <a:avLst/>
                </a:prstGeom>
                <a:blipFill>
                  <a:blip r:embed="rId9"/>
                  <a:stretch>
                    <a:fillRect l="-25806" r="-25806" b="-78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D01A922-2F89-4DE7-A5D9-549CC751BAA3}"/>
                    </a:ext>
                  </a:extLst>
                </p:cNvPr>
                <p:cNvSpPr txBox="1"/>
                <p:nvPr/>
              </p:nvSpPr>
              <p:spPr>
                <a:xfrm>
                  <a:off x="2357468" y="3184958"/>
                  <a:ext cx="21993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D01A922-2F89-4DE7-A5D9-549CC751BA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7468" y="3184958"/>
                  <a:ext cx="21993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3333" r="-33333" b="-3043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AA65B37-61F4-47DF-AB4C-89369EF60A18}"/>
                    </a:ext>
                  </a:extLst>
                </p:cNvPr>
                <p:cNvSpPr txBox="1"/>
                <p:nvPr/>
              </p:nvSpPr>
              <p:spPr>
                <a:xfrm>
                  <a:off x="2393837" y="4491944"/>
                  <a:ext cx="27251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AA65B37-61F4-47DF-AB4C-89369EF60A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837" y="4491944"/>
                  <a:ext cx="27251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1818" t="-6667" r="-34091" b="-3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E7A1AE-698F-46DE-ADBA-790EC8E20085}"/>
                </a:ext>
              </a:extLst>
            </p:cNvPr>
            <p:cNvSpPr txBox="1"/>
            <p:nvPr/>
          </p:nvSpPr>
          <p:spPr>
            <a:xfrm>
              <a:off x="4208633" y="4504399"/>
              <a:ext cx="141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2">
            <a:extLst>
              <a:ext uri="{FF2B5EF4-FFF2-40B4-BE49-F238E27FC236}">
                <a16:creationId xmlns:a16="http://schemas.microsoft.com/office/drawing/2014/main" id="{DA42BC05-2E05-4BC7-A328-5F90097A1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804544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Set-Reset Latch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85225" cy="759709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Gated D Latch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208214" y="1309309"/>
            <a:ext cx="21590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Gated D Latch</a:t>
            </a:r>
          </a:p>
        </p:txBody>
      </p:sp>
      <p:pic>
        <p:nvPicPr>
          <p:cNvPr id="97316" name="Picture 36" descr="roth+f11-11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263790"/>
            <a:ext cx="5472112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AE15024-AD2A-4F92-946B-6252E710B6CB}"/>
              </a:ext>
            </a:extLst>
          </p:cNvPr>
          <p:cNvGrpSpPr/>
          <p:nvPr/>
        </p:nvGrpSpPr>
        <p:grpSpPr>
          <a:xfrm>
            <a:off x="2195517" y="1772817"/>
            <a:ext cx="6780209" cy="4320009"/>
            <a:chOff x="671516" y="1772816"/>
            <a:chExt cx="6780209" cy="4320009"/>
          </a:xfrm>
        </p:grpSpPr>
        <p:pic>
          <p:nvPicPr>
            <p:cNvPr id="97315" name="Picture 35" descr="roth+f11-11-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772816"/>
              <a:ext cx="4114800" cy="233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17" name="Text Box 37"/>
            <p:cNvSpPr txBox="1">
              <a:spLocks noChangeArrowheads="1"/>
            </p:cNvSpPr>
            <p:nvPr/>
          </p:nvSpPr>
          <p:spPr bwMode="auto">
            <a:xfrm>
              <a:off x="5219700" y="3968750"/>
              <a:ext cx="2160588" cy="3968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ko-KR" sz="2000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Transparent Latch</a:t>
              </a:r>
              <a:endPara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5148263" y="4508500"/>
              <a:ext cx="2303462" cy="1584325"/>
            </a:xfrm>
            <a:prstGeom prst="rect">
              <a:avLst/>
            </a:prstGeom>
            <a:solidFill>
              <a:srgbClr val="FFFF00">
                <a:alpha val="1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4C5F072-2713-4CD0-8DD0-9EB9F207F6D8}"/>
                    </a:ext>
                  </a:extLst>
                </p:cNvPr>
                <p:cNvSpPr txBox="1"/>
                <p:nvPr/>
              </p:nvSpPr>
              <p:spPr>
                <a:xfrm>
                  <a:off x="3491880" y="2471382"/>
                  <a:ext cx="181973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4C5F072-2713-4CD0-8DD0-9EB9F207F6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2471382"/>
                  <a:ext cx="181973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20000" r="-13333" b="-97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B1ABF7D-BB6A-43A7-AAED-03C3A8CE246F}"/>
                    </a:ext>
                  </a:extLst>
                </p:cNvPr>
                <p:cNvSpPr txBox="1"/>
                <p:nvPr/>
              </p:nvSpPr>
              <p:spPr>
                <a:xfrm>
                  <a:off x="3491880" y="3318388"/>
                  <a:ext cx="20640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B1ABF7D-BB6A-43A7-AAED-03C3A8CE2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3318388"/>
                  <a:ext cx="206402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7647" r="-11765" b="-97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8BCF083-E77D-4D87-95AB-19915568479F}"/>
                    </a:ext>
                  </a:extLst>
                </p:cNvPr>
                <p:cNvSpPr txBox="1"/>
                <p:nvPr/>
              </p:nvSpPr>
              <p:spPr>
                <a:xfrm>
                  <a:off x="671516" y="2321349"/>
                  <a:ext cx="21762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8BCF083-E77D-4D87-95AB-1991556847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16" y="2321349"/>
                  <a:ext cx="217624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3889" r="-13889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7A13066-3A7E-4B2E-83A6-991210EB5A00}"/>
                    </a:ext>
                  </a:extLst>
                </p:cNvPr>
                <p:cNvSpPr txBox="1"/>
                <p:nvPr/>
              </p:nvSpPr>
              <p:spPr>
                <a:xfrm>
                  <a:off x="1475656" y="2916595"/>
                  <a:ext cx="20781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7A13066-3A7E-4B2E-83A6-991210EB5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2916595"/>
                  <a:ext cx="207814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14706" r="-14706" b="-97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B1BF155-C81D-471F-B6B7-C9A2A3B73BFE}"/>
                    </a:ext>
                  </a:extLst>
                </p:cNvPr>
                <p:cNvSpPr txBox="1"/>
                <p:nvPr/>
              </p:nvSpPr>
              <p:spPr>
                <a:xfrm>
                  <a:off x="4022015" y="2488912"/>
                  <a:ext cx="214418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B1BF155-C81D-471F-B6B7-C9A2A3B73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2015" y="2488912"/>
                  <a:ext cx="214418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5714" r="-20000" b="-3170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C5D8DD0-304D-4E49-8C10-9C23D5B2ECE5}"/>
                    </a:ext>
                  </a:extLst>
                </p:cNvPr>
                <p:cNvSpPr txBox="1"/>
                <p:nvPr/>
              </p:nvSpPr>
              <p:spPr>
                <a:xfrm>
                  <a:off x="3998579" y="3328118"/>
                  <a:ext cx="26129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C5D8DD0-304D-4E49-8C10-9C23D5B2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8579" y="3328118"/>
                  <a:ext cx="261290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23256" r="-23256" b="-3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0062DC5-703F-4A61-9C7C-349B1F7CB3C5}"/>
                    </a:ext>
                  </a:extLst>
                </p:cNvPr>
                <p:cNvSpPr txBox="1"/>
                <p:nvPr/>
              </p:nvSpPr>
              <p:spPr>
                <a:xfrm>
                  <a:off x="3198524" y="5126103"/>
                  <a:ext cx="21762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0062DC5-703F-4A61-9C7C-349B1F7CB3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524" y="5126103"/>
                  <a:ext cx="217624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17143" r="-14286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44CEE-748A-4749-92AC-E0B164E8053E}"/>
                    </a:ext>
                  </a:extLst>
                </p:cNvPr>
                <p:cNvSpPr txBox="1"/>
                <p:nvPr/>
              </p:nvSpPr>
              <p:spPr>
                <a:xfrm>
                  <a:off x="3198524" y="4508500"/>
                  <a:ext cx="20781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44CEE-748A-4749-92AC-E0B164E80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524" y="4508500"/>
                  <a:ext cx="207814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17647" r="-11765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D1BB276-349C-4749-A7E9-8BE400087D88}"/>
                    </a:ext>
                  </a:extLst>
                </p:cNvPr>
                <p:cNvSpPr txBox="1"/>
                <p:nvPr/>
              </p:nvSpPr>
              <p:spPr>
                <a:xfrm>
                  <a:off x="3198524" y="5737621"/>
                  <a:ext cx="214418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D1BB276-349C-4749-A7E9-8BE400087D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524" y="5737621"/>
                  <a:ext cx="214418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25714" r="-20000" b="-3170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2063750" y="1484314"/>
            <a:ext cx="532765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Symbol and Truth Table for Gated D Latch</a:t>
            </a:r>
          </a:p>
        </p:txBody>
      </p:sp>
      <p:graphicFrame>
        <p:nvGraphicFramePr>
          <p:cNvPr id="215067" name="Group 27"/>
          <p:cNvGraphicFramePr>
            <a:graphicFrameLocks noGrp="1"/>
          </p:cNvGraphicFramePr>
          <p:nvPr/>
        </p:nvGraphicFramePr>
        <p:xfrm>
          <a:off x="6456363" y="2349500"/>
          <a:ext cx="3384550" cy="3600450"/>
        </p:xfrm>
        <a:graphic>
          <a:graphicData uri="http://schemas.openxmlformats.org/drawingml/2006/table">
            <a:tbl>
              <a:tblPr/>
              <a:tblGrid>
                <a:gridCol w="238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G  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        </a:t>
                      </a: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  </a:t>
                      </a: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        </a:t>
                      </a: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endParaRPr kumimoji="1" lang="en-US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0          0          0   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0          0          1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0          1          0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0          1          1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1          0          0   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1          0          1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1          1          0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1          1          1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78" name="Rectangle 38"/>
          <p:cNvSpPr>
            <a:spLocks noChangeArrowheads="1"/>
          </p:cNvSpPr>
          <p:nvPr/>
        </p:nvSpPr>
        <p:spPr bwMode="auto">
          <a:xfrm>
            <a:off x="8112125" y="2924176"/>
            <a:ext cx="1728788" cy="1514475"/>
          </a:xfrm>
          <a:prstGeom prst="rect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79" name="Rectangle 39"/>
          <p:cNvSpPr>
            <a:spLocks noChangeArrowheads="1"/>
          </p:cNvSpPr>
          <p:nvPr/>
        </p:nvSpPr>
        <p:spPr bwMode="auto">
          <a:xfrm>
            <a:off x="7248525" y="4437064"/>
            <a:ext cx="863600" cy="1512887"/>
          </a:xfrm>
          <a:prstGeom prst="rect">
            <a:avLst/>
          </a:prstGeom>
          <a:solidFill>
            <a:srgbClr val="FF00FF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80" name="Rectangle 40"/>
          <p:cNvSpPr>
            <a:spLocks noChangeArrowheads="1"/>
          </p:cNvSpPr>
          <p:nvPr/>
        </p:nvSpPr>
        <p:spPr bwMode="auto">
          <a:xfrm>
            <a:off x="6456363" y="2347913"/>
            <a:ext cx="3384550" cy="577850"/>
          </a:xfrm>
          <a:prstGeom prst="rect">
            <a:avLst/>
          </a:prstGeom>
          <a:solidFill>
            <a:srgbClr val="99CC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81" name="Rectangle 41"/>
          <p:cNvSpPr>
            <a:spLocks noChangeArrowheads="1"/>
          </p:cNvSpPr>
          <p:nvPr/>
        </p:nvSpPr>
        <p:spPr bwMode="auto">
          <a:xfrm>
            <a:off x="8832851" y="4437064"/>
            <a:ext cx="1008063" cy="1512887"/>
          </a:xfrm>
          <a:prstGeom prst="rect">
            <a:avLst/>
          </a:prstGeom>
          <a:solidFill>
            <a:srgbClr val="FF00FF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E016CA6-6988-4AD6-8717-AF6081E004A5}"/>
              </a:ext>
            </a:extLst>
          </p:cNvPr>
          <p:cNvGrpSpPr/>
          <p:nvPr/>
        </p:nvGrpSpPr>
        <p:grpSpPr>
          <a:xfrm>
            <a:off x="3216275" y="2349501"/>
            <a:ext cx="1873250" cy="1362075"/>
            <a:chOff x="1692275" y="2349500"/>
            <a:chExt cx="1873250" cy="1362075"/>
          </a:xfrm>
        </p:grpSpPr>
        <p:pic>
          <p:nvPicPr>
            <p:cNvPr id="215046" name="Picture 6" descr="roth+f11-12L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349500"/>
              <a:ext cx="1873250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E37237A-7E08-4C8B-B30D-AE5F1017BE8B}"/>
                    </a:ext>
                  </a:extLst>
                </p:cNvPr>
                <p:cNvSpPr txBox="1"/>
                <p:nvPr/>
              </p:nvSpPr>
              <p:spPr>
                <a:xfrm>
                  <a:off x="2220429" y="2513727"/>
                  <a:ext cx="22678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E37237A-7E08-4C8B-B30D-AE5F1017B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429" y="2513727"/>
                  <a:ext cx="22678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9730" r="-27027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4C6BEF6-F128-426C-8409-FA2CB7A89A37}"/>
                    </a:ext>
                  </a:extLst>
                </p:cNvPr>
                <p:cNvSpPr txBox="1"/>
                <p:nvPr/>
              </p:nvSpPr>
              <p:spPr>
                <a:xfrm>
                  <a:off x="2195642" y="3305889"/>
                  <a:ext cx="21656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4C6BEF6-F128-426C-8409-FA2CB7A89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642" y="3305889"/>
                  <a:ext cx="21656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7778" r="-2500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71FFCFC-52B6-4577-A504-D358FBA6B703}"/>
                    </a:ext>
                  </a:extLst>
                </p:cNvPr>
                <p:cNvSpPr txBox="1"/>
                <p:nvPr/>
              </p:nvSpPr>
              <p:spPr>
                <a:xfrm>
                  <a:off x="2872179" y="2482949"/>
                  <a:ext cx="22344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71FFCFC-52B6-4577-A504-D358FBA6B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179" y="2482949"/>
                  <a:ext cx="223446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7838" r="-35135" b="-29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6A7BB8-4C3B-4BB9-BB93-AC2052ED94C8}"/>
                    </a:ext>
                  </a:extLst>
                </p:cNvPr>
                <p:cNvSpPr txBox="1"/>
                <p:nvPr/>
              </p:nvSpPr>
              <p:spPr>
                <a:xfrm>
                  <a:off x="2833447" y="3259038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6A7BB8-4C3B-4BB9-BB93-AC2052ED94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447" y="3259038"/>
                  <a:ext cx="272292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8636" t="-4000" r="-40909" b="-3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28368F20-AA27-4A1B-A343-41FDA8DD8E45}"/>
              </a:ext>
            </a:extLst>
          </p:cNvPr>
          <p:cNvGrpSpPr/>
          <p:nvPr/>
        </p:nvGrpSpPr>
        <p:grpSpPr>
          <a:xfrm>
            <a:off x="2208214" y="4005263"/>
            <a:ext cx="3455987" cy="2398712"/>
            <a:chOff x="684213" y="4005263"/>
            <a:chExt cx="3455987" cy="2398712"/>
          </a:xfrm>
        </p:grpSpPr>
        <p:pic>
          <p:nvPicPr>
            <p:cNvPr id="215066" name="Picture 26" descr="roth+f11-12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005263"/>
              <a:ext cx="3455987" cy="239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26">
              <a:extLst>
                <a:ext uri="{FF2B5EF4-FFF2-40B4-BE49-F238E27FC236}">
                  <a16:creationId xmlns:a16="http://schemas.microsoft.com/office/drawing/2014/main" id="{F6D12186-9B10-406D-AAA2-730982A9E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4755731"/>
              <a:ext cx="21600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36000" rIns="36000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77772135-8EB9-44F6-BF40-B21B4EA5C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5445224"/>
              <a:ext cx="2009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36000" rIns="36000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FDD82E37-910E-4C22-BAC7-E04EE32B7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423" y="4158432"/>
              <a:ext cx="25648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0" rIns="0" anchor="ctr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528C23BB-08AE-4EEF-9780-3CAEF2257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9408" y="4158432"/>
              <a:ext cx="246991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0" rIns="0" anchor="ctr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4411E0EB-2DB0-4114-8088-C9E47DB19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434" y="4158432"/>
              <a:ext cx="25648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0" rIns="0" anchor="ctr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587D44C0-41F2-4F23-A5EF-BE3A22449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126" y="4158432"/>
              <a:ext cx="25648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0" rIns="0" anchor="ctr">
              <a:spAutoFit/>
            </a:bodyPr>
            <a:lstStyle/>
            <a:p>
              <a:r>
                <a:rPr lang="en-US" altLang="ko-KR" sz="2000" dirty="0">
                  <a:latin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35" name="Rectangle 2">
            <a:extLst>
              <a:ext uri="{FF2B5EF4-FFF2-40B4-BE49-F238E27FC236}">
                <a16:creationId xmlns:a16="http://schemas.microsoft.com/office/drawing/2014/main" id="{CA3A5575-3F0A-4E4C-87E0-704F40683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85225" cy="759709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Gated D Latch</a:t>
            </a:r>
          </a:p>
        </p:txBody>
      </p:sp>
      <p:sp>
        <p:nvSpPr>
          <p:cNvPr id="2" name="육각형 1">
            <a:extLst>
              <a:ext uri="{FF2B5EF4-FFF2-40B4-BE49-F238E27FC236}">
                <a16:creationId xmlns:a16="http://schemas.microsoft.com/office/drawing/2014/main" id="{4BA8F68C-22F7-4D04-B8D3-B1FDBF9C3259}"/>
              </a:ext>
            </a:extLst>
          </p:cNvPr>
          <p:cNvSpPr/>
          <p:nvPr/>
        </p:nvSpPr>
        <p:spPr>
          <a:xfrm>
            <a:off x="11352584" y="6068614"/>
            <a:ext cx="792000" cy="720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2402888"/>
            <a:ext cx="6286500" cy="203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defTabSz="685800" eaLnBrk="1" hangingPunct="1"/>
            <a:r>
              <a:rPr lang="en-US" altLang="ko-KR" sz="3000" dirty="0">
                <a:solidFill>
                  <a:srgbClr val="0033CC"/>
                </a:solidFill>
              </a:rPr>
              <a:t>Part</a:t>
            </a:r>
            <a:r>
              <a:rPr lang="ko-KR" altLang="en-US" sz="3000" dirty="0">
                <a:solidFill>
                  <a:srgbClr val="0033CC"/>
                </a:solidFill>
              </a:rPr>
              <a:t> </a:t>
            </a:r>
            <a:r>
              <a:rPr lang="en-US" altLang="ko-KR" sz="3000" dirty="0">
                <a:solidFill>
                  <a:srgbClr val="0033CC"/>
                </a:solidFill>
              </a:rPr>
              <a:t>2</a:t>
            </a:r>
            <a:br>
              <a:rPr lang="en-US" altLang="ko-KR" sz="3000" dirty="0">
                <a:solidFill>
                  <a:srgbClr val="EC8C00"/>
                </a:solidFill>
                <a:latin typeface="Arial Narrow" pitchFamily="34" charset="0"/>
              </a:rPr>
            </a:br>
            <a:br>
              <a:rPr lang="en-US" altLang="ko-KR" sz="300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400" dirty="0">
                <a:solidFill>
                  <a:prstClr val="black"/>
                </a:solidFill>
              </a:rPr>
              <a:t>Flip-Flops</a:t>
            </a:r>
            <a:endParaRPr lang="en-US" altLang="ko-K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4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85225" cy="816026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Edge-Triggered D Flip-Flop</a:t>
            </a:r>
          </a:p>
        </p:txBody>
      </p:sp>
      <p:sp>
        <p:nvSpPr>
          <p:cNvPr id="98341" name="Text Box 37"/>
          <p:cNvSpPr txBox="1">
            <a:spLocks noChangeArrowheads="1"/>
          </p:cNvSpPr>
          <p:nvPr/>
        </p:nvSpPr>
        <p:spPr bwMode="auto">
          <a:xfrm>
            <a:off x="2208212" y="1647826"/>
            <a:ext cx="7272337" cy="7016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kumimoji="0"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Flip-Flop</a:t>
            </a:r>
          </a:p>
          <a:p>
            <a:pPr lvl="1"/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>
                <a:latin typeface="Arial" panose="020B0604020202020204" pitchFamily="34" charset="0"/>
              </a:rPr>
              <a:t>Output changes only in response to the clock</a:t>
            </a:r>
          </a:p>
        </p:txBody>
      </p:sp>
      <p:sp>
        <p:nvSpPr>
          <p:cNvPr id="98342" name="Text Box 38"/>
          <p:cNvSpPr txBox="1">
            <a:spLocks noChangeArrowheads="1"/>
          </p:cNvSpPr>
          <p:nvPr/>
        </p:nvSpPr>
        <p:spPr bwMode="auto">
          <a:xfrm>
            <a:off x="2208214" y="2873376"/>
            <a:ext cx="7272337" cy="14636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r>
              <a:rPr kumimoji="0"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Rising-edge </a:t>
            </a:r>
            <a:r>
              <a:rPr kumimoji="0" lang="en-US" altLang="ko-KR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kumimoji="0"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positive-edge</a:t>
            </a:r>
            <a:r>
              <a:rPr kumimoji="0" lang="en-US" altLang="ko-KR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r>
              <a:rPr kumimoji="0"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Triggered</a:t>
            </a:r>
            <a:r>
              <a:rPr kumimoji="0" lang="en-US" altLang="ko-KR" sz="2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ko-KR" sz="2000" b="1" i="1" dirty="0">
                <a:latin typeface="Times New Roman" panose="02020603050405020304" pitchFamily="18" charset="0"/>
              </a:rPr>
              <a:t>Flip-Flop</a:t>
            </a:r>
          </a:p>
          <a:p>
            <a:pPr lvl="1"/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1800" dirty="0">
                <a:latin typeface="Arial" panose="020B0604020202020204" pitchFamily="34" charset="0"/>
              </a:rPr>
              <a:t>Output changes in response to a </a:t>
            </a:r>
            <a:r>
              <a:rPr kumimoji="0" lang="en-US" altLang="ko-KR" sz="1800" i="1" dirty="0">
                <a:solidFill>
                  <a:srgbClr val="3333FF"/>
                </a:solidFill>
                <a:latin typeface="Arial" panose="020B0604020202020204" pitchFamily="34" charset="0"/>
              </a:rPr>
              <a:t>0 to 1 </a:t>
            </a:r>
            <a:r>
              <a:rPr kumimoji="0" lang="en-US" altLang="ko-KR" sz="1800" i="1" dirty="0">
                <a:latin typeface="Arial" panose="020B0604020202020204" pitchFamily="34" charset="0"/>
              </a:rPr>
              <a:t>transition</a:t>
            </a:r>
            <a:r>
              <a:rPr kumimoji="0" lang="en-US" altLang="ko-KR" sz="1800" dirty="0">
                <a:latin typeface="Arial" panose="020B0604020202020204" pitchFamily="34" charset="0"/>
              </a:rPr>
              <a:t> on the clock</a:t>
            </a:r>
          </a:p>
          <a:p>
            <a:pPr>
              <a:spcBef>
                <a:spcPct val="50000"/>
              </a:spcBef>
            </a:pPr>
            <a:r>
              <a:rPr kumimoji="0"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Falling-edge (negative-edge) Triggered</a:t>
            </a:r>
            <a:r>
              <a:rPr kumimoji="0" lang="en-US" altLang="ko-KR" sz="2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ko-KR" sz="2000" b="1" i="1" dirty="0">
                <a:latin typeface="Times New Roman" panose="02020603050405020304" pitchFamily="18" charset="0"/>
              </a:rPr>
              <a:t>Flip-Flop</a:t>
            </a:r>
          </a:p>
          <a:p>
            <a:r>
              <a:rPr kumimoji="0" lang="en-US" altLang="ko-KR" sz="2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kumimoji="0" lang="en-US" altLang="ko-KR" sz="1800" dirty="0">
                <a:latin typeface="Arial" panose="020B0604020202020204" pitchFamily="34" charset="0"/>
              </a:rPr>
              <a:t>Output changes in response to a </a:t>
            </a:r>
            <a:r>
              <a:rPr kumimoji="0" lang="en-US" altLang="ko-KR" sz="1800" i="1" dirty="0">
                <a:solidFill>
                  <a:srgbClr val="3333FF"/>
                </a:solidFill>
                <a:latin typeface="Arial" panose="020B0604020202020204" pitchFamily="34" charset="0"/>
              </a:rPr>
              <a:t>1 to 0 </a:t>
            </a:r>
            <a:r>
              <a:rPr kumimoji="0" lang="en-US" altLang="ko-KR" sz="1800" i="1" dirty="0">
                <a:latin typeface="Arial" panose="020B0604020202020204" pitchFamily="34" charset="0"/>
              </a:rPr>
              <a:t>transition</a:t>
            </a:r>
            <a:r>
              <a:rPr kumimoji="0" lang="en-US" altLang="ko-KR" sz="1800" dirty="0">
                <a:latin typeface="Arial" panose="020B0604020202020204" pitchFamily="34" charset="0"/>
              </a:rPr>
              <a:t> on the clock</a:t>
            </a: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2208214" y="4887914"/>
            <a:ext cx="7272337" cy="7016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kumimoji="0"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Active Edge</a:t>
            </a:r>
          </a:p>
          <a:p>
            <a:pPr lvl="1"/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>
                <a:latin typeface="Arial" panose="020B0604020202020204" pitchFamily="34" charset="0"/>
              </a:rPr>
              <a:t>Clock edge (rising or falling) that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i="1" dirty="0">
                <a:solidFill>
                  <a:srgbClr val="3333FF"/>
                </a:solidFill>
                <a:latin typeface="Arial" panose="020B0604020202020204" pitchFamily="34" charset="0"/>
              </a:rPr>
              <a:t>triggers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>
                <a:latin typeface="Arial" panose="020B0604020202020204" pitchFamily="34" charset="0"/>
              </a:rPr>
              <a:t>the flip-flop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34F3E94-5A38-494C-A257-6B9945849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738" y="1599621"/>
            <a:ext cx="1215752" cy="12157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1847851" y="1397001"/>
            <a:ext cx="167481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D Flip-Flops</a:t>
            </a:r>
          </a:p>
        </p:txBody>
      </p:sp>
      <p:pic>
        <p:nvPicPr>
          <p:cNvPr id="217092" name="Picture 4" descr="roth+f11-13a,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060576"/>
            <a:ext cx="3657600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7132" name="Group 44"/>
          <p:cNvGraphicFramePr>
            <a:graphicFrameLocks noGrp="1"/>
          </p:cNvGraphicFramePr>
          <p:nvPr/>
        </p:nvGraphicFramePr>
        <p:xfrm>
          <a:off x="6672263" y="1628776"/>
          <a:ext cx="1511300" cy="1635379"/>
        </p:xfrm>
        <a:graphic>
          <a:graphicData uri="http://schemas.openxmlformats.org/drawingml/2006/table">
            <a:tbl>
              <a:tblPr/>
              <a:tblGrid>
                <a:gridCol w="99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D    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7112" name="Text Box 24"/>
          <p:cNvSpPr txBox="1">
            <a:spLocks noChangeArrowheads="1"/>
          </p:cNvSpPr>
          <p:nvPr/>
        </p:nvSpPr>
        <p:spPr bwMode="auto">
          <a:xfrm>
            <a:off x="6959601" y="3284538"/>
            <a:ext cx="968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</a:rPr>
              <a:t>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113" name="Object 25"/>
              <p:cNvSpPr txBox="1"/>
              <p:nvPr/>
            </p:nvSpPr>
            <p:spPr bwMode="auto">
              <a:xfrm>
                <a:off x="8401050" y="2492374"/>
                <a:ext cx="1295350" cy="442913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ko-KR" altLang="en-US" sz="1800"/>
              </a:p>
            </p:txBody>
          </p:sp>
        </mc:Choice>
        <mc:Fallback xmlns="">
          <p:sp>
            <p:nvSpPr>
              <p:cNvPr id="217113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1050" y="2492374"/>
                <a:ext cx="1295350" cy="442913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118" name="Rectangle 30"/>
          <p:cNvSpPr>
            <a:spLocks noChangeArrowheads="1"/>
          </p:cNvSpPr>
          <p:nvPr/>
        </p:nvSpPr>
        <p:spPr bwMode="auto">
          <a:xfrm>
            <a:off x="6743701" y="1657351"/>
            <a:ext cx="360363" cy="1584325"/>
          </a:xfrm>
          <a:prstGeom prst="rect">
            <a:avLst/>
          </a:prstGeom>
          <a:solidFill>
            <a:srgbClr val="00FF00">
              <a:alpha val="1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7119" name="Rectangle 31"/>
          <p:cNvSpPr>
            <a:spLocks noChangeArrowheads="1"/>
          </p:cNvSpPr>
          <p:nvPr/>
        </p:nvSpPr>
        <p:spPr bwMode="auto">
          <a:xfrm>
            <a:off x="7751763" y="1647826"/>
            <a:ext cx="360362" cy="1584325"/>
          </a:xfrm>
          <a:prstGeom prst="rect">
            <a:avLst/>
          </a:prstGeom>
          <a:solidFill>
            <a:srgbClr val="00FF00">
              <a:alpha val="1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7125" name="Text Box 37"/>
          <p:cNvSpPr txBox="1">
            <a:spLocks noChangeArrowheads="1"/>
          </p:cNvSpPr>
          <p:nvPr/>
        </p:nvSpPr>
        <p:spPr bwMode="auto">
          <a:xfrm>
            <a:off x="1828800" y="4076701"/>
            <a:ext cx="53467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Timing for D Flip-Flop (Falling-Edge Trigger)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29EC68-BFF2-46D3-BDD7-AA74F96A58F6}"/>
                  </a:ext>
                </a:extLst>
              </p:cNvPr>
              <p:cNvSpPr txBox="1"/>
              <p:nvPr/>
            </p:nvSpPr>
            <p:spPr>
              <a:xfrm>
                <a:off x="2590439" y="2689067"/>
                <a:ext cx="18963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𝐶𝑘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29EC68-BFF2-46D3-BDD7-AA74F96A5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439" y="2689067"/>
                <a:ext cx="189635" cy="246221"/>
              </a:xfrm>
              <a:prstGeom prst="rect">
                <a:avLst/>
              </a:prstGeom>
              <a:blipFill>
                <a:blip r:embed="rId4"/>
                <a:stretch>
                  <a:fillRect l="-38710" r="-61290" b="-97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E935E2-CB32-4622-BDEC-C6F39FF6F29F}"/>
                  </a:ext>
                </a:extLst>
              </p:cNvPr>
              <p:cNvSpPr txBox="1"/>
              <p:nvPr/>
            </p:nvSpPr>
            <p:spPr>
              <a:xfrm>
                <a:off x="3162299" y="2757393"/>
                <a:ext cx="22678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E935E2-CB32-4622-BDEC-C6F39FF6F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299" y="2757393"/>
                <a:ext cx="226787" cy="246221"/>
              </a:xfrm>
              <a:prstGeom prst="rect">
                <a:avLst/>
              </a:prstGeom>
              <a:blipFill>
                <a:blip r:embed="rId5"/>
                <a:stretch>
                  <a:fillRect l="-16216" r="-8108" b="-97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09A4F8-ABBB-4B0B-BD0F-FA2F191ADCCA}"/>
                  </a:ext>
                </a:extLst>
              </p:cNvPr>
              <p:cNvSpPr txBox="1"/>
              <p:nvPr/>
            </p:nvSpPr>
            <p:spPr>
              <a:xfrm>
                <a:off x="3165639" y="2355549"/>
                <a:ext cx="22344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09A4F8-ABBB-4B0B-BD0F-FA2F191AD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39" y="2355549"/>
                <a:ext cx="223446" cy="246221"/>
              </a:xfrm>
              <a:prstGeom prst="rect">
                <a:avLst/>
              </a:prstGeom>
              <a:blipFill>
                <a:blip r:embed="rId6"/>
                <a:stretch>
                  <a:fillRect l="-21622" r="-16216" b="-317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0C16F4-3175-4090-8C4D-007620BA9C2D}"/>
                  </a:ext>
                </a:extLst>
              </p:cNvPr>
              <p:cNvSpPr txBox="1"/>
              <p:nvPr/>
            </p:nvSpPr>
            <p:spPr>
              <a:xfrm>
                <a:off x="2583276" y="2355548"/>
                <a:ext cx="27229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0C16F4-3175-4090-8C4D-007620BA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276" y="2355548"/>
                <a:ext cx="272292" cy="246221"/>
              </a:xfrm>
              <a:prstGeom prst="rect">
                <a:avLst/>
              </a:prstGeom>
              <a:blipFill>
                <a:blip r:embed="rId7"/>
                <a:stretch>
                  <a:fillRect l="-20455" r="-22727" b="-341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D1538E-51AC-465E-AC41-8599E5551F37}"/>
                  </a:ext>
                </a:extLst>
              </p:cNvPr>
              <p:cNvSpPr txBox="1"/>
              <p:nvPr/>
            </p:nvSpPr>
            <p:spPr>
              <a:xfrm>
                <a:off x="4655613" y="2680972"/>
                <a:ext cx="18963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𝐶𝑘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D1538E-51AC-465E-AC41-8599E5551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613" y="2680972"/>
                <a:ext cx="189635" cy="246221"/>
              </a:xfrm>
              <a:prstGeom prst="rect">
                <a:avLst/>
              </a:prstGeom>
              <a:blipFill>
                <a:blip r:embed="rId8"/>
                <a:stretch>
                  <a:fillRect l="-38710" r="-61290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26DC2E-6B5A-43E3-B82D-0D38BAF1BDC0}"/>
                  </a:ext>
                </a:extLst>
              </p:cNvPr>
              <p:cNvSpPr txBox="1"/>
              <p:nvPr/>
            </p:nvSpPr>
            <p:spPr>
              <a:xfrm>
                <a:off x="5227473" y="2749298"/>
                <a:ext cx="22678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26DC2E-6B5A-43E3-B82D-0D38BAF1B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73" y="2749298"/>
                <a:ext cx="226787" cy="246221"/>
              </a:xfrm>
              <a:prstGeom prst="rect">
                <a:avLst/>
              </a:prstGeom>
              <a:blipFill>
                <a:blip r:embed="rId9"/>
                <a:stretch>
                  <a:fillRect l="-16216" r="-8108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0C7C3E-2EB3-4ECA-933A-E9EB0B7B911B}"/>
                  </a:ext>
                </a:extLst>
              </p:cNvPr>
              <p:cNvSpPr txBox="1"/>
              <p:nvPr/>
            </p:nvSpPr>
            <p:spPr>
              <a:xfrm>
                <a:off x="5230813" y="2347454"/>
                <a:ext cx="22344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0C7C3E-2EB3-4ECA-933A-E9EB0B7B9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813" y="2347454"/>
                <a:ext cx="223446" cy="246221"/>
              </a:xfrm>
              <a:prstGeom prst="rect">
                <a:avLst/>
              </a:prstGeom>
              <a:blipFill>
                <a:blip r:embed="rId10"/>
                <a:stretch>
                  <a:fillRect l="-21622" r="-16216" b="-3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0B4926-B578-4E9C-B46D-A69C5FE285FC}"/>
                  </a:ext>
                </a:extLst>
              </p:cNvPr>
              <p:cNvSpPr txBox="1"/>
              <p:nvPr/>
            </p:nvSpPr>
            <p:spPr>
              <a:xfrm>
                <a:off x="4648450" y="2347453"/>
                <a:ext cx="27229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0B4926-B578-4E9C-B46D-A69C5FE28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50" y="2347453"/>
                <a:ext cx="272292" cy="246221"/>
              </a:xfrm>
              <a:prstGeom prst="rect">
                <a:avLst/>
              </a:prstGeom>
              <a:blipFill>
                <a:blip r:embed="rId11"/>
                <a:stretch>
                  <a:fillRect l="-20455" r="-22727" b="-3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7B7C132E-2AF7-4CFD-800A-28D94C050239}"/>
              </a:ext>
            </a:extLst>
          </p:cNvPr>
          <p:cNvGrpSpPr/>
          <p:nvPr/>
        </p:nvGrpSpPr>
        <p:grpSpPr>
          <a:xfrm>
            <a:off x="2514600" y="4595813"/>
            <a:ext cx="6553200" cy="1858962"/>
            <a:chOff x="990600" y="4595813"/>
            <a:chExt cx="6553200" cy="1858962"/>
          </a:xfrm>
        </p:grpSpPr>
        <p:pic>
          <p:nvPicPr>
            <p:cNvPr id="217126" name="Picture 38" descr="roth+f11-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595813"/>
              <a:ext cx="6553200" cy="185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133" name="Line 45"/>
            <p:cNvSpPr>
              <a:spLocks noChangeShapeType="1"/>
            </p:cNvSpPr>
            <p:nvPr/>
          </p:nvSpPr>
          <p:spPr bwMode="auto">
            <a:xfrm>
              <a:off x="2162175" y="5373688"/>
              <a:ext cx="0" cy="3603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4" name="Line 46"/>
            <p:cNvSpPr>
              <a:spLocks noChangeShapeType="1"/>
            </p:cNvSpPr>
            <p:nvPr/>
          </p:nvSpPr>
          <p:spPr bwMode="auto">
            <a:xfrm>
              <a:off x="3113088" y="5373688"/>
              <a:ext cx="0" cy="3603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5" name="Line 47"/>
            <p:cNvSpPr>
              <a:spLocks noChangeShapeType="1"/>
            </p:cNvSpPr>
            <p:nvPr/>
          </p:nvSpPr>
          <p:spPr bwMode="auto">
            <a:xfrm>
              <a:off x="4067175" y="5378450"/>
              <a:ext cx="0" cy="360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6" name="Line 48"/>
            <p:cNvSpPr>
              <a:spLocks noChangeShapeType="1"/>
            </p:cNvSpPr>
            <p:nvPr/>
          </p:nvSpPr>
          <p:spPr bwMode="auto">
            <a:xfrm>
              <a:off x="5022850" y="5364163"/>
              <a:ext cx="0" cy="3603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7" name="Line 49"/>
            <p:cNvSpPr>
              <a:spLocks noChangeShapeType="1"/>
            </p:cNvSpPr>
            <p:nvPr/>
          </p:nvSpPr>
          <p:spPr bwMode="auto">
            <a:xfrm>
              <a:off x="5978525" y="5364163"/>
              <a:ext cx="0" cy="3603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8" name="Line 50"/>
            <p:cNvSpPr>
              <a:spLocks noChangeShapeType="1"/>
            </p:cNvSpPr>
            <p:nvPr/>
          </p:nvSpPr>
          <p:spPr bwMode="auto">
            <a:xfrm>
              <a:off x="6934200" y="5364163"/>
              <a:ext cx="0" cy="3603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E4084CA-9052-49C0-BADD-1344BB7977C1}"/>
                    </a:ext>
                  </a:extLst>
                </p:cNvPr>
                <p:cNvSpPr txBox="1"/>
                <p:nvPr/>
              </p:nvSpPr>
              <p:spPr>
                <a:xfrm>
                  <a:off x="1066438" y="4897392"/>
                  <a:ext cx="22678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E4084CA-9052-49C0-BADD-1344BB797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438" y="4897392"/>
                  <a:ext cx="226787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4324" r="-18919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FAB2EE3-64AC-413D-875E-304EE7AC75F5}"/>
                    </a:ext>
                  </a:extLst>
                </p:cNvPr>
                <p:cNvSpPr txBox="1"/>
                <p:nvPr/>
              </p:nvSpPr>
              <p:spPr>
                <a:xfrm>
                  <a:off x="1058696" y="5430758"/>
                  <a:ext cx="18963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𝐶𝑘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FAB2EE3-64AC-413D-875E-304EE7AC75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696" y="5430758"/>
                  <a:ext cx="189635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5161" r="-87097"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A53C30C-195F-412A-8245-F66ACA40DABC}"/>
                    </a:ext>
                  </a:extLst>
                </p:cNvPr>
                <p:cNvSpPr txBox="1"/>
                <p:nvPr/>
              </p:nvSpPr>
              <p:spPr>
                <a:xfrm>
                  <a:off x="1120819" y="5949280"/>
                  <a:ext cx="22344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A53C30C-195F-412A-8245-F66ACA40D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819" y="5949280"/>
                  <a:ext cx="22344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32432" r="-29730" b="-3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ctangle 2">
            <a:extLst>
              <a:ext uri="{FF2B5EF4-FFF2-40B4-BE49-F238E27FC236}">
                <a16:creationId xmlns:a16="http://schemas.microsoft.com/office/drawing/2014/main" id="{8FE6C90D-0141-436E-A896-6A1E6A2D2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85225" cy="816026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Edge-Triggered D Flip-Flop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133601"/>
            <a:ext cx="5688012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774826" y="1412876"/>
            <a:ext cx="4105275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D Flip-Flop (Rising-Edge Trigger)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0902C-A2F4-45C9-A6AE-7C7A42311EF3}"/>
                  </a:ext>
                </a:extLst>
              </p:cNvPr>
              <p:cNvSpPr txBox="1"/>
              <p:nvPr/>
            </p:nvSpPr>
            <p:spPr>
              <a:xfrm>
                <a:off x="3359696" y="2737844"/>
                <a:ext cx="50405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>
                          <a:latin typeface="Cambria Math" panose="02040503050406030204" pitchFamily="18" charset="0"/>
                        </a:rPr>
                        <m:t>CLK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0902C-A2F4-45C9-A6AE-7C7A4231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737844"/>
                <a:ext cx="504056" cy="246221"/>
              </a:xfrm>
              <a:prstGeom prst="rect">
                <a:avLst/>
              </a:prstGeom>
              <a:blipFill>
                <a:blip r:embed="rId3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234124-AB05-496E-B837-FEA3D5C3D27F}"/>
                  </a:ext>
                </a:extLst>
              </p:cNvPr>
              <p:cNvSpPr txBox="1"/>
              <p:nvPr/>
            </p:nvSpPr>
            <p:spPr>
              <a:xfrm>
                <a:off x="4151785" y="2215403"/>
                <a:ext cx="22678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234124-AB05-496E-B837-FEA3D5C3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5" y="2215403"/>
                <a:ext cx="226787" cy="246221"/>
              </a:xfrm>
              <a:prstGeom prst="rect">
                <a:avLst/>
              </a:prstGeom>
              <a:blipFill>
                <a:blip r:embed="rId4"/>
                <a:stretch>
                  <a:fillRect l="-13514" r="-10811" b="-97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>
            <a:extLst>
              <a:ext uri="{FF2B5EF4-FFF2-40B4-BE49-F238E27FC236}">
                <a16:creationId xmlns:a16="http://schemas.microsoft.com/office/drawing/2014/main" id="{A78677FD-3E51-4443-A66B-314E7406B72B}"/>
              </a:ext>
            </a:extLst>
          </p:cNvPr>
          <p:cNvGrpSpPr/>
          <p:nvPr/>
        </p:nvGrpSpPr>
        <p:grpSpPr>
          <a:xfrm>
            <a:off x="2624884" y="3644900"/>
            <a:ext cx="6063504" cy="2927350"/>
            <a:chOff x="1100884" y="3644900"/>
            <a:chExt cx="6063504" cy="2927350"/>
          </a:xfrm>
        </p:grpSpPr>
        <p:pic>
          <p:nvPicPr>
            <p:cNvPr id="9933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3644900"/>
              <a:ext cx="6048375" cy="292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E4D3B8-DD29-4933-B974-15EC71E6F9CB}"/>
                    </a:ext>
                  </a:extLst>
                </p:cNvPr>
                <p:cNvSpPr txBox="1"/>
                <p:nvPr/>
              </p:nvSpPr>
              <p:spPr>
                <a:xfrm>
                  <a:off x="1742167" y="5435851"/>
                  <a:ext cx="21509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E4D3B8-DD29-4933-B974-15EC71E6F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167" y="5435851"/>
                  <a:ext cx="21509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857" r="-22857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C9364C-B88E-40C4-B678-323D375E30B6}"/>
                    </a:ext>
                  </a:extLst>
                </p:cNvPr>
                <p:cNvSpPr txBox="1"/>
                <p:nvPr/>
              </p:nvSpPr>
              <p:spPr>
                <a:xfrm>
                  <a:off x="1707443" y="4461207"/>
                  <a:ext cx="21656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C9364C-B88E-40C4-B678-323D375E30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443" y="4461207"/>
                  <a:ext cx="2165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6111" r="-33333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7E2FE5D-D9E1-4555-B450-6C5B3F23915F}"/>
                    </a:ext>
                  </a:extLst>
                </p:cNvPr>
                <p:cNvSpPr txBox="1"/>
                <p:nvPr/>
              </p:nvSpPr>
              <p:spPr>
                <a:xfrm>
                  <a:off x="1745388" y="5886238"/>
                  <a:ext cx="22344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7E2FE5D-D9E1-4555-B450-6C5B3F23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388" y="5886238"/>
                  <a:ext cx="22344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2432" r="-29730" b="-3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8C3C514-CDD0-4853-9D2D-BDE2AC80B789}"/>
                    </a:ext>
                  </a:extLst>
                </p:cNvPr>
                <p:cNvSpPr txBox="1"/>
                <p:nvPr/>
              </p:nvSpPr>
              <p:spPr>
                <a:xfrm>
                  <a:off x="1721073" y="4985464"/>
                  <a:ext cx="22678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8C3C514-CDD0-4853-9D2D-BDE2AC80B7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073" y="4985464"/>
                  <a:ext cx="226787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1053" r="-18421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2D7AF3-54F7-4793-9112-8C86C8ADE020}"/>
                    </a:ext>
                  </a:extLst>
                </p:cNvPr>
                <p:cNvSpPr txBox="1"/>
                <p:nvPr/>
              </p:nvSpPr>
              <p:spPr>
                <a:xfrm>
                  <a:off x="1100884" y="4010820"/>
                  <a:ext cx="86441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CLK</m:t>
                        </m:r>
                        <m:r>
                          <m:rPr>
                            <m:nor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2D7AF3-54F7-4793-9112-8C86C8ADE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884" y="4010820"/>
                  <a:ext cx="86441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092" r="-2837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335886-0C4F-4F08-91F1-FECECFAF4401}"/>
                  </a:ext>
                </a:extLst>
              </p:cNvPr>
              <p:cNvSpPr txBox="1"/>
              <p:nvPr/>
            </p:nvSpPr>
            <p:spPr>
              <a:xfrm>
                <a:off x="5855380" y="2058214"/>
                <a:ext cx="21509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335886-0C4F-4F08-91F1-FECECFAF4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80" y="2058214"/>
                <a:ext cx="215093" cy="276999"/>
              </a:xfrm>
              <a:prstGeom prst="rect">
                <a:avLst/>
              </a:prstGeom>
              <a:blipFill>
                <a:blip r:embed="rId11"/>
                <a:stretch>
                  <a:fillRect l="-22857" r="-22857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2975F-2586-4B3B-8D17-0FC1E98D9E1E}"/>
                  </a:ext>
                </a:extLst>
              </p:cNvPr>
              <p:cNvSpPr txBox="1"/>
              <p:nvPr/>
            </p:nvSpPr>
            <p:spPr>
              <a:xfrm>
                <a:off x="7547280" y="2196713"/>
                <a:ext cx="22344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2975F-2586-4B3B-8D17-0FC1E98D9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280" y="2196713"/>
                <a:ext cx="223446" cy="276999"/>
              </a:xfrm>
              <a:prstGeom prst="rect">
                <a:avLst/>
              </a:prstGeom>
              <a:blipFill>
                <a:blip r:embed="rId12"/>
                <a:stretch>
                  <a:fillRect l="-32432" r="-29730" b="-326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>
            <a:extLst>
              <a:ext uri="{FF2B5EF4-FFF2-40B4-BE49-F238E27FC236}">
                <a16:creationId xmlns:a16="http://schemas.microsoft.com/office/drawing/2014/main" id="{9B9DE18F-7A12-45F1-B639-96BCD4722A3D}"/>
              </a:ext>
            </a:extLst>
          </p:cNvPr>
          <p:cNvSpPr txBox="1">
            <a:spLocks noChangeArrowheads="1"/>
          </p:cNvSpPr>
          <p:nvPr/>
        </p:nvSpPr>
        <p:spPr>
          <a:xfrm>
            <a:off x="1703389" y="274638"/>
            <a:ext cx="8785225" cy="816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altLang="ko-KR" sz="4000">
                <a:solidFill>
                  <a:srgbClr val="3333FF"/>
                </a:solidFill>
                <a:latin typeface="Arial" panose="020B0604020202020204" pitchFamily="34" charset="0"/>
              </a:rPr>
              <a:t>Edge-Triggered D Flip-Flop</a:t>
            </a:r>
            <a:endParaRPr kumimoji="0" lang="en-US" altLang="ko-KR" sz="40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2402888"/>
            <a:ext cx="6286500" cy="203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defTabSz="685800" eaLnBrk="1" hangingPunct="1"/>
            <a:r>
              <a:rPr lang="en-US" altLang="ko-KR" sz="3000" dirty="0">
                <a:solidFill>
                  <a:srgbClr val="0033CC"/>
                </a:solidFill>
              </a:rPr>
              <a:t>Part</a:t>
            </a:r>
            <a:r>
              <a:rPr lang="ko-KR" altLang="en-US" sz="3000" dirty="0">
                <a:solidFill>
                  <a:srgbClr val="0033CC"/>
                </a:solidFill>
              </a:rPr>
              <a:t> </a:t>
            </a:r>
            <a:r>
              <a:rPr lang="en-US" altLang="ko-KR" sz="3000" dirty="0">
                <a:solidFill>
                  <a:srgbClr val="0033CC"/>
                </a:solidFill>
              </a:rPr>
              <a:t>1</a:t>
            </a:r>
            <a:br>
              <a:rPr lang="en-US" altLang="ko-KR" sz="3000" dirty="0">
                <a:solidFill>
                  <a:srgbClr val="EC8C00"/>
                </a:solidFill>
                <a:latin typeface="Arial Narrow" pitchFamily="34" charset="0"/>
              </a:rPr>
            </a:br>
            <a:br>
              <a:rPr lang="en-US" altLang="ko-KR" sz="300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400" dirty="0">
                <a:solidFill>
                  <a:prstClr val="black"/>
                </a:solidFill>
              </a:rPr>
              <a:t>Latches</a:t>
            </a:r>
            <a:endParaRPr lang="en-US" altLang="ko-K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847850" y="1484785"/>
            <a:ext cx="80772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Setup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>
                <a:latin typeface="Arial" panose="020B0604020202020204" pitchFamily="34" charset="0"/>
              </a:rPr>
              <a:t>and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Hold Times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>
                <a:latin typeface="Arial" panose="020B0604020202020204" pitchFamily="34" charset="0"/>
              </a:rPr>
              <a:t>for an Edge-Triggered D Flip-Flop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EFDD29-9477-4C6C-A45A-F6862652FBB1}"/>
                  </a:ext>
                </a:extLst>
              </p:cNvPr>
              <p:cNvSpPr txBox="1"/>
              <p:nvPr/>
            </p:nvSpPr>
            <p:spPr>
              <a:xfrm>
                <a:off x="4655840" y="4523241"/>
                <a:ext cx="2596224" cy="103932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𝑠𝑢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setup</m:t>
                      </m:r>
                      <m:r>
                        <m:rPr>
                          <m:nor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time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hold</m:t>
                      </m:r>
                      <m:r>
                        <m:rPr>
                          <m:nor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time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propagation</m:t>
                      </m:r>
                      <m:r>
                        <m:rPr>
                          <m:nor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delay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EFDD29-9477-4C6C-A45A-F6862652F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4523241"/>
                <a:ext cx="2596224" cy="1039323"/>
              </a:xfrm>
              <a:prstGeom prst="rect">
                <a:avLst/>
              </a:prstGeom>
              <a:blipFill>
                <a:blip r:embed="rId2"/>
                <a:stretch>
                  <a:fillRect b="-2907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>
            <a:extLst>
              <a:ext uri="{FF2B5EF4-FFF2-40B4-BE49-F238E27FC236}">
                <a16:creationId xmlns:a16="http://schemas.microsoft.com/office/drawing/2014/main" id="{177BCE1F-5880-40BD-936E-939797AAE62E}"/>
              </a:ext>
            </a:extLst>
          </p:cNvPr>
          <p:cNvGrpSpPr/>
          <p:nvPr/>
        </p:nvGrpSpPr>
        <p:grpSpPr>
          <a:xfrm>
            <a:off x="1930115" y="2348384"/>
            <a:ext cx="6831298" cy="2030412"/>
            <a:chOff x="406115" y="2348384"/>
            <a:chExt cx="6831298" cy="2030412"/>
          </a:xfrm>
        </p:grpSpPr>
        <p:pic>
          <p:nvPicPr>
            <p:cNvPr id="218119" name="Picture 7" descr="roth+f11-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2348384"/>
              <a:ext cx="6769100" cy="203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56F4DB-7DC9-42B0-99CE-7F59313771D0}"/>
                    </a:ext>
                  </a:extLst>
                </p:cNvPr>
                <p:cNvSpPr txBox="1"/>
                <p:nvPr/>
              </p:nvSpPr>
              <p:spPr>
                <a:xfrm>
                  <a:off x="406115" y="3327398"/>
                  <a:ext cx="47584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CLK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56F4DB-7DC9-42B0-99CE-7F59313771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115" y="3327398"/>
                  <a:ext cx="47584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974" r="-8974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E472F2C-74B5-4ED3-9A47-3C39F65E7D13}"/>
                    </a:ext>
                  </a:extLst>
                </p:cNvPr>
                <p:cNvSpPr txBox="1"/>
                <p:nvPr/>
              </p:nvSpPr>
              <p:spPr>
                <a:xfrm>
                  <a:off x="683568" y="2780928"/>
                  <a:ext cx="22678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E472F2C-74B5-4ED3-9A47-3C39F65E7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2780928"/>
                  <a:ext cx="22678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622" r="-21622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7FA052-172D-4FC3-9E81-339E6DF2FD8F}"/>
                    </a:ext>
                  </a:extLst>
                </p:cNvPr>
                <p:cNvSpPr txBox="1"/>
                <p:nvPr/>
              </p:nvSpPr>
              <p:spPr>
                <a:xfrm>
                  <a:off x="698593" y="3861048"/>
                  <a:ext cx="22344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7FA052-172D-4FC3-9E81-339E6DF2F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93" y="3861048"/>
                  <a:ext cx="22344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3333" r="-33333" b="-326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BDF90E23-95AF-4728-9334-7D8E51585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85225" cy="816026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Edge-Triggered D Flip-Flop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85225" cy="823577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S-R Flip-Flop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063751" y="1412876"/>
            <a:ext cx="201771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S-R Flip-Flop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2566988" y="4652964"/>
            <a:ext cx="6121400" cy="1877437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ko-KR" sz="2000" u="sng" dirty="0">
                <a:latin typeface="Arial" panose="020B0604020202020204" pitchFamily="34" charset="0"/>
              </a:rPr>
              <a:t>Operation Summary</a:t>
            </a:r>
          </a:p>
          <a:p>
            <a:pPr marL="1257300" indent="-1257300">
              <a:spcBef>
                <a:spcPct val="20000"/>
              </a:spcBef>
            </a:pPr>
            <a:r>
              <a:rPr kumimoji="0" lang="en-US" altLang="ko-KR" sz="2000" i="1" dirty="0">
                <a:latin typeface="Times New Roman" panose="02020603050405020304" pitchFamily="18" charset="0"/>
              </a:rPr>
              <a:t>S=R</a:t>
            </a:r>
            <a:r>
              <a:rPr kumimoji="0" lang="en-US" altLang="ko-KR" sz="2000" dirty="0">
                <a:latin typeface="Times New Roman" panose="02020603050405020304" pitchFamily="18" charset="0"/>
              </a:rPr>
              <a:t>=0</a:t>
            </a:r>
            <a:r>
              <a:rPr kumimoji="0" lang="en-US" altLang="ko-KR" sz="2000" dirty="0">
                <a:latin typeface="Arial" panose="020B0604020202020204" pitchFamily="34" charset="0"/>
              </a:rPr>
              <a:t>	no state change</a:t>
            </a:r>
          </a:p>
          <a:p>
            <a:pPr marL="1257300" indent="-1257300">
              <a:spcBef>
                <a:spcPct val="20000"/>
              </a:spcBef>
            </a:pPr>
            <a:r>
              <a:rPr kumimoji="0" lang="en-US" altLang="ko-KR" sz="2000" i="1" dirty="0">
                <a:latin typeface="Times New Roman" panose="02020603050405020304" pitchFamily="18" charset="0"/>
              </a:rPr>
              <a:t>S</a:t>
            </a:r>
            <a:r>
              <a:rPr kumimoji="0" lang="en-US" altLang="ko-KR" sz="2000" dirty="0">
                <a:latin typeface="Times New Roman" panose="02020603050405020304" pitchFamily="18" charset="0"/>
              </a:rPr>
              <a:t>=1, </a:t>
            </a:r>
            <a:r>
              <a:rPr kumimoji="0" lang="en-US" altLang="ko-KR" sz="2000" i="1" dirty="0">
                <a:latin typeface="Times New Roman" panose="02020603050405020304" pitchFamily="18" charset="0"/>
              </a:rPr>
              <a:t>R</a:t>
            </a:r>
            <a:r>
              <a:rPr kumimoji="0" lang="en-US" altLang="ko-KR" sz="2000" dirty="0">
                <a:latin typeface="Times New Roman" panose="02020603050405020304" pitchFamily="18" charset="0"/>
              </a:rPr>
              <a:t>=0</a:t>
            </a:r>
            <a:r>
              <a:rPr kumimoji="0" lang="en-US" altLang="ko-KR" sz="2000" dirty="0">
                <a:latin typeface="Arial" panose="020B0604020202020204" pitchFamily="34" charset="0"/>
              </a:rPr>
              <a:t>    set </a:t>
            </a:r>
            <a:r>
              <a:rPr kumimoji="0" lang="en-US" altLang="ko-KR" sz="2000" i="1" dirty="0">
                <a:latin typeface="Times New Roman" panose="02020603050405020304" pitchFamily="18" charset="0"/>
              </a:rPr>
              <a:t>Q</a:t>
            </a:r>
            <a:r>
              <a:rPr kumimoji="0" lang="en-US" altLang="ko-KR" sz="2000" dirty="0">
                <a:latin typeface="Arial" panose="020B0604020202020204" pitchFamily="34" charset="0"/>
              </a:rPr>
              <a:t> to 1 (after active </a:t>
            </a:r>
            <a:r>
              <a:rPr kumimoji="0" lang="en-US" altLang="ko-KR" sz="2000" dirty="0">
                <a:latin typeface="Times New Roman" panose="02020603050405020304" pitchFamily="18" charset="0"/>
              </a:rPr>
              <a:t>Ck</a:t>
            </a:r>
            <a:r>
              <a:rPr kumimoji="0" lang="en-US" altLang="ko-KR" sz="2000" dirty="0">
                <a:latin typeface="Arial" panose="020B0604020202020204" pitchFamily="34" charset="0"/>
              </a:rPr>
              <a:t> edge)</a:t>
            </a:r>
          </a:p>
          <a:p>
            <a:pPr>
              <a:spcBef>
                <a:spcPct val="20000"/>
              </a:spcBef>
            </a:pPr>
            <a:r>
              <a:rPr kumimoji="0" lang="en-US" altLang="ko-KR" sz="2000" i="1" dirty="0">
                <a:latin typeface="Times New Roman" panose="02020603050405020304" pitchFamily="18" charset="0"/>
              </a:rPr>
              <a:t>S</a:t>
            </a:r>
            <a:r>
              <a:rPr kumimoji="0" lang="en-US" altLang="ko-KR" sz="2000" dirty="0">
                <a:latin typeface="Times New Roman" panose="02020603050405020304" pitchFamily="18" charset="0"/>
              </a:rPr>
              <a:t>=0, </a:t>
            </a:r>
            <a:r>
              <a:rPr kumimoji="0" lang="en-US" altLang="ko-KR" sz="2000" i="1" dirty="0">
                <a:latin typeface="Times New Roman" panose="02020603050405020304" pitchFamily="18" charset="0"/>
              </a:rPr>
              <a:t>R</a:t>
            </a:r>
            <a:r>
              <a:rPr kumimoji="0" lang="en-US" altLang="ko-KR" sz="2000" dirty="0">
                <a:latin typeface="Times New Roman" panose="02020603050405020304" pitchFamily="18" charset="0"/>
              </a:rPr>
              <a:t>=1</a:t>
            </a:r>
            <a:r>
              <a:rPr kumimoji="0" lang="en-US" altLang="ko-KR" sz="2000" dirty="0">
                <a:latin typeface="Arial" panose="020B0604020202020204" pitchFamily="34" charset="0"/>
              </a:rPr>
              <a:t>    reset </a:t>
            </a:r>
            <a:r>
              <a:rPr kumimoji="0" lang="en-US" altLang="ko-KR" sz="2000" i="1" dirty="0">
                <a:latin typeface="Times New Roman" panose="02020603050405020304" pitchFamily="18" charset="0"/>
              </a:rPr>
              <a:t>Q</a:t>
            </a:r>
            <a:r>
              <a:rPr kumimoji="0" lang="en-US" altLang="ko-KR" sz="2000" dirty="0">
                <a:latin typeface="Arial" panose="020B0604020202020204" pitchFamily="34" charset="0"/>
              </a:rPr>
              <a:t> to 0 (after active </a:t>
            </a:r>
            <a:r>
              <a:rPr kumimoji="0" lang="en-US" altLang="ko-KR" sz="2000" dirty="0">
                <a:latin typeface="Times New Roman" panose="02020603050405020304" pitchFamily="18" charset="0"/>
              </a:rPr>
              <a:t>Ck</a:t>
            </a:r>
            <a:r>
              <a:rPr kumimoji="0" lang="en-US" altLang="ko-KR" sz="2000" dirty="0">
                <a:latin typeface="Arial" panose="020B0604020202020204" pitchFamily="34" charset="0"/>
              </a:rPr>
              <a:t> edge)</a:t>
            </a:r>
          </a:p>
          <a:p>
            <a:pPr>
              <a:spcBef>
                <a:spcPct val="20000"/>
              </a:spcBef>
            </a:pPr>
            <a:r>
              <a:rPr kumimoji="0" lang="en-US" altLang="ko-KR" sz="2000" i="1" dirty="0">
                <a:latin typeface="Times New Roman" panose="02020603050405020304" pitchFamily="18" charset="0"/>
              </a:rPr>
              <a:t>S</a:t>
            </a:r>
            <a:r>
              <a:rPr kumimoji="0" lang="en-US" altLang="ko-KR" sz="2000" dirty="0">
                <a:latin typeface="Times New Roman" panose="02020603050405020304" pitchFamily="18" charset="0"/>
              </a:rPr>
              <a:t>=</a:t>
            </a:r>
            <a:r>
              <a:rPr kumimoji="0" lang="en-US" altLang="ko-KR" sz="2000" i="1" dirty="0">
                <a:latin typeface="Times New Roman" panose="02020603050405020304" pitchFamily="18" charset="0"/>
              </a:rPr>
              <a:t>R</a:t>
            </a:r>
            <a:r>
              <a:rPr kumimoji="0" lang="en-US" altLang="ko-KR" sz="2000" dirty="0">
                <a:latin typeface="Times New Roman" panose="02020603050405020304" pitchFamily="18" charset="0"/>
              </a:rPr>
              <a:t>=1</a:t>
            </a:r>
            <a:r>
              <a:rPr kumimoji="0" lang="en-US" altLang="ko-KR" sz="2000" dirty="0">
                <a:latin typeface="Arial" panose="020B0604020202020204" pitchFamily="34" charset="0"/>
              </a:rPr>
              <a:t>        not allowed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C8A6918-A3FC-4948-B481-456006BBA38A}"/>
              </a:ext>
            </a:extLst>
          </p:cNvPr>
          <p:cNvGrpSpPr/>
          <p:nvPr/>
        </p:nvGrpSpPr>
        <p:grpSpPr>
          <a:xfrm>
            <a:off x="3216275" y="2276476"/>
            <a:ext cx="1943100" cy="1857375"/>
            <a:chOff x="1692275" y="2276475"/>
            <a:chExt cx="1943100" cy="1857375"/>
          </a:xfrm>
        </p:grpSpPr>
        <p:pic>
          <p:nvPicPr>
            <p:cNvPr id="101383" name="Picture 7" descr="roth+f11-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276475"/>
              <a:ext cx="1943100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4A75A7A-0F8B-42DC-9CB5-5C238849F3CD}"/>
                    </a:ext>
                  </a:extLst>
                </p:cNvPr>
                <p:cNvSpPr txBox="1"/>
                <p:nvPr/>
              </p:nvSpPr>
              <p:spPr>
                <a:xfrm>
                  <a:off x="2195736" y="2431366"/>
                  <a:ext cx="18963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4A75A7A-0F8B-42DC-9CB5-5C238849F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2431366"/>
                  <a:ext cx="18963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8387" r="-48387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88416B-5453-4932-836F-237E4491846D}"/>
                    </a:ext>
                  </a:extLst>
                </p:cNvPr>
                <p:cNvSpPr txBox="1"/>
                <p:nvPr/>
              </p:nvSpPr>
              <p:spPr>
                <a:xfrm>
                  <a:off x="2170278" y="3684918"/>
                  <a:ext cx="21509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88416B-5453-4932-836F-237E44918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78" y="3684918"/>
                  <a:ext cx="21509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5714" r="-45714" b="-98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B93695E-A9F8-4313-B12F-1C1F71143D03}"/>
                    </a:ext>
                  </a:extLst>
                </p:cNvPr>
                <p:cNvSpPr txBox="1"/>
                <p:nvPr/>
              </p:nvSpPr>
              <p:spPr>
                <a:xfrm>
                  <a:off x="2379870" y="3020496"/>
                  <a:ext cx="33525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</a:rPr>
                          <m:t>Ck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B93695E-A9F8-4313-B12F-1C1F71143D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870" y="3020496"/>
                  <a:ext cx="33525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2727" r="-30909" b="-98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445F94-3DDE-4B5F-AC3F-1E55E850F9D8}"/>
                    </a:ext>
                  </a:extLst>
                </p:cNvPr>
                <p:cNvSpPr txBox="1"/>
                <p:nvPr/>
              </p:nvSpPr>
              <p:spPr>
                <a:xfrm>
                  <a:off x="2898650" y="2431366"/>
                  <a:ext cx="22344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445F94-3DDE-4B5F-AC3F-1E55E850F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8650" y="2431366"/>
                  <a:ext cx="2234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8333" r="-55556" b="-3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72263F5-FAF4-4BEF-B289-66B5EB5E23E2}"/>
                    </a:ext>
                  </a:extLst>
                </p:cNvPr>
                <p:cNvSpPr txBox="1"/>
                <p:nvPr/>
              </p:nvSpPr>
              <p:spPr>
                <a:xfrm>
                  <a:off x="2823348" y="3653114"/>
                  <a:ext cx="27229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72263F5-FAF4-4BEF-B289-66B5EB5E2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348" y="3653114"/>
                  <a:ext cx="27229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3333" t="-1639" r="-57778" b="-3442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85225" cy="754410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J-K Flip-Flop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847851" y="1484314"/>
            <a:ext cx="504031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J-K Flip-Flop (Rising Edge Trigger Type)</a:t>
            </a:r>
          </a:p>
        </p:txBody>
      </p:sp>
      <p:graphicFrame>
        <p:nvGraphicFramePr>
          <p:cNvPr id="102498" name="Group 98"/>
          <p:cNvGraphicFramePr>
            <a:graphicFrameLocks noGrp="1"/>
          </p:cNvGraphicFramePr>
          <p:nvPr/>
        </p:nvGraphicFramePr>
        <p:xfrm>
          <a:off x="4727575" y="2312988"/>
          <a:ext cx="2376488" cy="3352800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J     K    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6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0     0     0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0     0     1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0     1     0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0     1     1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1     0     0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1     0     1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1     1     0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1     1     1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488" name="Text Box 88"/>
          <p:cNvSpPr txBox="1">
            <a:spLocks noChangeArrowheads="1"/>
          </p:cNvSpPr>
          <p:nvPr/>
        </p:nvSpPr>
        <p:spPr bwMode="auto">
          <a:xfrm>
            <a:off x="4583114" y="5734051"/>
            <a:ext cx="5049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>
                <a:latin typeface="Arial" panose="020B0604020202020204" pitchFamily="34" charset="0"/>
              </a:rPr>
              <a:t>Next state table and characteristic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9" name="Object 89"/>
              <p:cNvSpPr txBox="1"/>
              <p:nvPr/>
            </p:nvSpPr>
            <p:spPr bwMode="auto">
              <a:xfrm>
                <a:off x="7608888" y="3824288"/>
                <a:ext cx="2231528" cy="540816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102489" name="Object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8888" y="3824288"/>
                <a:ext cx="2231528" cy="5408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9" name="Rectangle 99"/>
          <p:cNvSpPr>
            <a:spLocks noChangeArrowheads="1"/>
          </p:cNvSpPr>
          <p:nvPr/>
        </p:nvSpPr>
        <p:spPr bwMode="auto">
          <a:xfrm>
            <a:off x="4727575" y="3463925"/>
            <a:ext cx="2376488" cy="719138"/>
          </a:xfrm>
          <a:prstGeom prst="rect">
            <a:avLst/>
          </a:prstGeom>
          <a:solidFill>
            <a:srgbClr val="00FF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4727575" y="4924425"/>
            <a:ext cx="2376488" cy="719138"/>
          </a:xfrm>
          <a:prstGeom prst="rect">
            <a:avLst/>
          </a:prstGeom>
          <a:solidFill>
            <a:srgbClr val="00FF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01" name="Rectangle 101"/>
          <p:cNvSpPr>
            <a:spLocks noChangeArrowheads="1"/>
          </p:cNvSpPr>
          <p:nvPr/>
        </p:nvSpPr>
        <p:spPr bwMode="auto">
          <a:xfrm>
            <a:off x="4727575" y="2293938"/>
            <a:ext cx="2376488" cy="431800"/>
          </a:xfrm>
          <a:prstGeom prst="rect">
            <a:avLst/>
          </a:prstGeom>
          <a:solidFill>
            <a:srgbClr val="FF99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FD9C34-4A98-4C79-8AB6-92B8CF16E81B}"/>
              </a:ext>
            </a:extLst>
          </p:cNvPr>
          <p:cNvGrpSpPr/>
          <p:nvPr/>
        </p:nvGrpSpPr>
        <p:grpSpPr>
          <a:xfrm>
            <a:off x="2667001" y="2286000"/>
            <a:ext cx="1268413" cy="2019300"/>
            <a:chOff x="1143000" y="2286000"/>
            <a:chExt cx="1268413" cy="2019300"/>
          </a:xfrm>
        </p:grpSpPr>
        <p:pic>
          <p:nvPicPr>
            <p:cNvPr id="102411" name="Picture 11" descr="roth+f11-20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0"/>
              <a:ext cx="1268413" cy="201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5B20CF-E9E0-4F45-9E41-C05A1A8FE40C}"/>
                    </a:ext>
                  </a:extLst>
                </p:cNvPr>
                <p:cNvSpPr txBox="1"/>
                <p:nvPr/>
              </p:nvSpPr>
              <p:spPr>
                <a:xfrm>
                  <a:off x="2057387" y="3295650"/>
                  <a:ext cx="189635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5B20CF-E9E0-4F45-9E41-C05A1A8FE4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387" y="3295650"/>
                  <a:ext cx="18963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8750" r="-15625" b="-3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D933AA3-F14F-4677-9205-E822FF0B7250}"/>
                    </a:ext>
                  </a:extLst>
                </p:cNvPr>
                <p:cNvSpPr txBox="1"/>
                <p:nvPr/>
              </p:nvSpPr>
              <p:spPr>
                <a:xfrm>
                  <a:off x="1316831" y="3319503"/>
                  <a:ext cx="215093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D933AA3-F14F-4677-9205-E822FF0B7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6831" y="3319503"/>
                  <a:ext cx="215093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7143" r="-14286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1E9E34F-F743-47B5-A718-99A8C0C26FF2}"/>
                    </a:ext>
                  </a:extLst>
                </p:cNvPr>
                <p:cNvSpPr txBox="1"/>
                <p:nvPr/>
              </p:nvSpPr>
              <p:spPr>
                <a:xfrm>
                  <a:off x="1597898" y="3193851"/>
                  <a:ext cx="363203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CK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1E9E34F-F743-47B5-A718-99A8C0C26F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898" y="3193851"/>
                  <a:ext cx="363203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667" r="-3333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9FF1EAB-8A24-4A9F-B745-318C2DCE19B9}"/>
                    </a:ext>
                  </a:extLst>
                </p:cNvPr>
                <p:cNvSpPr txBox="1"/>
                <p:nvPr/>
              </p:nvSpPr>
              <p:spPr>
                <a:xfrm>
                  <a:off x="2016758" y="2618016"/>
                  <a:ext cx="22344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9FF1EAB-8A24-4A9F-B745-318C2DCE1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6758" y="2618016"/>
                  <a:ext cx="22344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25000" r="-16667" b="-3170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F2CE10-CA0D-46C4-98CF-0220D0B0443E}"/>
                    </a:ext>
                  </a:extLst>
                </p:cNvPr>
                <p:cNvSpPr txBox="1"/>
                <p:nvPr/>
              </p:nvSpPr>
              <p:spPr>
                <a:xfrm>
                  <a:off x="1259632" y="2618016"/>
                  <a:ext cx="27229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F2CE10-CA0D-46C4-98CF-0220D0B04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2618016"/>
                  <a:ext cx="27229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0455" r="-22727" b="-341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847851" y="1484314"/>
            <a:ext cx="3527425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J-K Flip-Flop (Timing Chart)</a:t>
            </a:r>
          </a:p>
        </p:txBody>
      </p:sp>
      <p:graphicFrame>
        <p:nvGraphicFramePr>
          <p:cNvPr id="220188" name="Group 28"/>
          <p:cNvGraphicFramePr>
            <a:graphicFrameLocks noGrp="1"/>
          </p:cNvGraphicFramePr>
          <p:nvPr/>
        </p:nvGraphicFramePr>
        <p:xfrm>
          <a:off x="1919289" y="2349500"/>
          <a:ext cx="2376487" cy="3352800"/>
        </p:xfrm>
        <a:graphic>
          <a:graphicData uri="http://schemas.openxmlformats.org/drawingml/2006/table">
            <a:tbl>
              <a:tblPr/>
              <a:tblGrid>
                <a:gridCol w="168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J     K    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6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0     0     0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0     0     1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0     1     0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0     1     1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1     0     0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1     0     1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1     1     0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1     1     1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0199" name="Rectangle 39"/>
          <p:cNvSpPr>
            <a:spLocks noChangeArrowheads="1"/>
          </p:cNvSpPr>
          <p:nvPr/>
        </p:nvSpPr>
        <p:spPr bwMode="auto">
          <a:xfrm>
            <a:off x="1919289" y="3500439"/>
            <a:ext cx="2376487" cy="719137"/>
          </a:xfrm>
          <a:prstGeom prst="rect">
            <a:avLst/>
          </a:prstGeom>
          <a:solidFill>
            <a:srgbClr val="00FF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0200" name="Rectangle 40"/>
          <p:cNvSpPr>
            <a:spLocks noChangeArrowheads="1"/>
          </p:cNvSpPr>
          <p:nvPr/>
        </p:nvSpPr>
        <p:spPr bwMode="auto">
          <a:xfrm>
            <a:off x="1919289" y="4960939"/>
            <a:ext cx="2376487" cy="719137"/>
          </a:xfrm>
          <a:prstGeom prst="rect">
            <a:avLst/>
          </a:prstGeom>
          <a:solidFill>
            <a:srgbClr val="00FF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0201" name="Rectangle 41"/>
          <p:cNvSpPr>
            <a:spLocks noChangeArrowheads="1"/>
          </p:cNvSpPr>
          <p:nvPr/>
        </p:nvSpPr>
        <p:spPr bwMode="auto">
          <a:xfrm>
            <a:off x="1919289" y="2330450"/>
            <a:ext cx="2376487" cy="431800"/>
          </a:xfrm>
          <a:prstGeom prst="rect">
            <a:avLst/>
          </a:prstGeom>
          <a:solidFill>
            <a:srgbClr val="FF99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0202" name="Rectangle 42"/>
          <p:cNvSpPr>
            <a:spLocks noChangeArrowheads="1"/>
          </p:cNvSpPr>
          <p:nvPr/>
        </p:nvSpPr>
        <p:spPr bwMode="auto">
          <a:xfrm>
            <a:off x="2063751" y="3500439"/>
            <a:ext cx="360363" cy="720725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0203" name="Rectangle 43"/>
          <p:cNvSpPr>
            <a:spLocks noChangeArrowheads="1"/>
          </p:cNvSpPr>
          <p:nvPr/>
        </p:nvSpPr>
        <p:spPr bwMode="auto">
          <a:xfrm>
            <a:off x="3773488" y="3500439"/>
            <a:ext cx="360362" cy="720725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0204" name="Rectangle 44"/>
          <p:cNvSpPr>
            <a:spLocks noChangeArrowheads="1"/>
          </p:cNvSpPr>
          <p:nvPr/>
        </p:nvSpPr>
        <p:spPr bwMode="auto">
          <a:xfrm>
            <a:off x="2082801" y="4230689"/>
            <a:ext cx="360363" cy="720725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0205" name="Rectangle 45"/>
          <p:cNvSpPr>
            <a:spLocks noChangeArrowheads="1"/>
          </p:cNvSpPr>
          <p:nvPr/>
        </p:nvSpPr>
        <p:spPr bwMode="auto">
          <a:xfrm>
            <a:off x="3773488" y="4221164"/>
            <a:ext cx="360362" cy="720725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0206" name="Rectangle 46"/>
          <p:cNvSpPr>
            <a:spLocks noChangeArrowheads="1"/>
          </p:cNvSpPr>
          <p:nvPr/>
        </p:nvSpPr>
        <p:spPr bwMode="auto">
          <a:xfrm>
            <a:off x="3000376" y="4960939"/>
            <a:ext cx="1152525" cy="719137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FC2DE8F-5397-4C8D-9917-730FD262121D}"/>
              </a:ext>
            </a:extLst>
          </p:cNvPr>
          <p:cNvGrpSpPr/>
          <p:nvPr/>
        </p:nvGrpSpPr>
        <p:grpSpPr>
          <a:xfrm>
            <a:off x="4368143" y="2636838"/>
            <a:ext cx="5904571" cy="3448050"/>
            <a:chOff x="2844142" y="2636838"/>
            <a:chExt cx="5904571" cy="3448050"/>
          </a:xfrm>
        </p:grpSpPr>
        <p:pic>
          <p:nvPicPr>
            <p:cNvPr id="220187" name="Picture 27" descr="roth+f11-20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2636838"/>
              <a:ext cx="5832475" cy="344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0EC570-23E5-4FA1-8CA9-EF4F9222B141}"/>
                    </a:ext>
                  </a:extLst>
                </p:cNvPr>
                <p:cNvSpPr txBox="1"/>
                <p:nvPr/>
              </p:nvSpPr>
              <p:spPr>
                <a:xfrm>
                  <a:off x="3396723" y="3651856"/>
                  <a:ext cx="18963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0EC570-23E5-4FA1-8CA9-EF4F9222B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723" y="3651856"/>
                  <a:ext cx="18963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5484" r="-35484" b="-3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F36DE7E-4840-4E17-89E2-25A10BC6C53F}"/>
                    </a:ext>
                  </a:extLst>
                </p:cNvPr>
                <p:cNvSpPr txBox="1"/>
                <p:nvPr/>
              </p:nvSpPr>
              <p:spPr>
                <a:xfrm>
                  <a:off x="3329391" y="4283273"/>
                  <a:ext cx="21509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F36DE7E-4840-4E17-89E2-25A10BC6C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391" y="4283273"/>
                  <a:ext cx="215093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4286" r="-31429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874900-7360-44EC-9029-93825924D228}"/>
                    </a:ext>
                  </a:extLst>
                </p:cNvPr>
                <p:cNvSpPr txBox="1"/>
                <p:nvPr/>
              </p:nvSpPr>
              <p:spPr>
                <a:xfrm>
                  <a:off x="2844142" y="2999108"/>
                  <a:ext cx="75292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Clock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874900-7360-44EC-9029-93825924D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4142" y="2999108"/>
                  <a:ext cx="752926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626" r="-2439"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232A36-A74F-40B0-B419-FFEFE5BDEC59}"/>
                    </a:ext>
                  </a:extLst>
                </p:cNvPr>
                <p:cNvSpPr txBox="1"/>
                <p:nvPr/>
              </p:nvSpPr>
              <p:spPr>
                <a:xfrm>
                  <a:off x="3362912" y="4924564"/>
                  <a:ext cx="22344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232A36-A74F-40B0-B419-FFEFE5BDE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2912" y="4924564"/>
                  <a:ext cx="22344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8889" r="-38889" b="-3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67A3A921-6C44-4E40-BCE9-E738F6EE6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85225" cy="754410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J-K Flip-Flop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828801" y="1600201"/>
            <a:ext cx="6354763" cy="3968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</a:rPr>
              <a:t>Master-Slave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>
                <a:latin typeface="Arial" panose="020B0604020202020204" pitchFamily="34" charset="0"/>
              </a:rPr>
              <a:t>J-K Flip-Flop (Rising Edge Trigger Type)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A6ACFDF-FCAD-4E3E-A263-1E3617A0DB8B}"/>
              </a:ext>
            </a:extLst>
          </p:cNvPr>
          <p:cNvGrpSpPr/>
          <p:nvPr/>
        </p:nvGrpSpPr>
        <p:grpSpPr>
          <a:xfrm>
            <a:off x="1592877" y="2852738"/>
            <a:ext cx="9003687" cy="2398712"/>
            <a:chOff x="68876" y="2852738"/>
            <a:chExt cx="9003687" cy="2398712"/>
          </a:xfrm>
        </p:grpSpPr>
        <p:pic>
          <p:nvPicPr>
            <p:cNvPr id="103432" name="Picture 8" descr="roth+f11-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852738"/>
              <a:ext cx="8964613" cy="239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F0AAE8-4117-4825-BE7C-85776AC1CB72}"/>
                    </a:ext>
                  </a:extLst>
                </p:cNvPr>
                <p:cNvSpPr txBox="1"/>
                <p:nvPr/>
              </p:nvSpPr>
              <p:spPr>
                <a:xfrm>
                  <a:off x="1763688" y="3212976"/>
                  <a:ext cx="18963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F0AAE8-4117-4825-BE7C-85776AC1C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212976"/>
                  <a:ext cx="18963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5484" r="-35484" b="-3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4CE216-5D7C-4457-94BA-7B13B129F327}"/>
                    </a:ext>
                  </a:extLst>
                </p:cNvPr>
                <p:cNvSpPr txBox="1"/>
                <p:nvPr/>
              </p:nvSpPr>
              <p:spPr>
                <a:xfrm>
                  <a:off x="1750958" y="4222527"/>
                  <a:ext cx="21509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4CE216-5D7C-4457-94BA-7B13B129F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958" y="4222527"/>
                  <a:ext cx="215093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3333" r="-27778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83A6200-6642-48D0-8D6C-C4F9BBDB0040}"/>
                    </a:ext>
                  </a:extLst>
                </p:cNvPr>
                <p:cNvSpPr txBox="1"/>
                <p:nvPr/>
              </p:nvSpPr>
              <p:spPr>
                <a:xfrm>
                  <a:off x="68876" y="3744317"/>
                  <a:ext cx="6146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CLK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83A6200-6642-48D0-8D6C-C4F9BBDB0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76" y="3744317"/>
                  <a:ext cx="614692" cy="307777"/>
                </a:xfrm>
                <a:prstGeom prst="rect">
                  <a:avLst/>
                </a:prstGeom>
                <a:blipFill>
                  <a:blip r:embed="rId5"/>
                  <a:stretch>
                    <a:fillRect r="-99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BAA840-310B-4AC7-8C74-D7565BB2576D}"/>
                    </a:ext>
                  </a:extLst>
                </p:cNvPr>
                <p:cNvSpPr txBox="1"/>
                <p:nvPr/>
              </p:nvSpPr>
              <p:spPr>
                <a:xfrm>
                  <a:off x="8805708" y="3436540"/>
                  <a:ext cx="22344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BAA840-310B-4AC7-8C74-D7565BB257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5708" y="3436540"/>
                  <a:ext cx="22344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8889" r="-38889" b="-3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7333C84-37DC-4569-BB36-5F4085A911F4}"/>
                    </a:ext>
                  </a:extLst>
                </p:cNvPr>
                <p:cNvSpPr txBox="1"/>
                <p:nvPr/>
              </p:nvSpPr>
              <p:spPr>
                <a:xfrm>
                  <a:off x="8796945" y="4446091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7333C84-37DC-4569-BB36-5F4085A91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945" y="4446091"/>
                  <a:ext cx="27229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37778" t="-1961" r="-37778" b="-3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Rectangle 2">
            <a:extLst>
              <a:ext uri="{FF2B5EF4-FFF2-40B4-BE49-F238E27FC236}">
                <a16:creationId xmlns:a16="http://schemas.microsoft.com/office/drawing/2014/main" id="{EE56059A-017B-461A-AFB8-4440A1BBC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85225" cy="754410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J-K Flip-Flop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T Flip-Flop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992313" y="1628776"/>
            <a:ext cx="1890712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T Flip-Flop</a:t>
            </a:r>
          </a:p>
        </p:txBody>
      </p:sp>
      <p:graphicFrame>
        <p:nvGraphicFramePr>
          <p:cNvPr id="82989" name="Group 45"/>
          <p:cNvGraphicFramePr>
            <a:graphicFrameLocks noGrp="1"/>
          </p:cNvGraphicFramePr>
          <p:nvPr/>
        </p:nvGraphicFramePr>
        <p:xfrm>
          <a:off x="5064125" y="2565401"/>
          <a:ext cx="1651000" cy="2019301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T     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972" name="Object 28"/>
              <p:cNvSpPr txBox="1"/>
              <p:nvPr/>
            </p:nvSpPr>
            <p:spPr bwMode="auto">
              <a:xfrm>
                <a:off x="7017444" y="3429001"/>
                <a:ext cx="3193356" cy="436563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2972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7444" y="3429001"/>
                <a:ext cx="3193356" cy="436563"/>
              </a:xfrm>
              <a:prstGeom prst="rect">
                <a:avLst/>
              </a:prstGeom>
              <a:blipFill>
                <a:blip r:embed="rId2"/>
                <a:stretch>
                  <a:fillRect b="-281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90" name="Rectangle 46"/>
          <p:cNvSpPr>
            <a:spLocks noChangeArrowheads="1"/>
          </p:cNvSpPr>
          <p:nvPr/>
        </p:nvSpPr>
        <p:spPr bwMode="auto">
          <a:xfrm>
            <a:off x="5064126" y="2565400"/>
            <a:ext cx="1655763" cy="431800"/>
          </a:xfrm>
          <a:prstGeom prst="rect">
            <a:avLst/>
          </a:prstGeom>
          <a:solidFill>
            <a:srgbClr val="FF99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600C140-2FA0-4A25-84D0-DC303ECF725C}"/>
              </a:ext>
            </a:extLst>
          </p:cNvPr>
          <p:cNvGrpSpPr/>
          <p:nvPr/>
        </p:nvGrpSpPr>
        <p:grpSpPr>
          <a:xfrm>
            <a:off x="2567609" y="2617165"/>
            <a:ext cx="1520825" cy="2303463"/>
            <a:chOff x="1043608" y="2617164"/>
            <a:chExt cx="1520825" cy="2303463"/>
          </a:xfrm>
        </p:grpSpPr>
        <p:pic>
          <p:nvPicPr>
            <p:cNvPr id="82951" name="Picture 7" descr="roth+f11-22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17164"/>
              <a:ext cx="1520825" cy="230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0E5A5B-32B2-455A-949D-CC5CB026D9A9}"/>
                    </a:ext>
                  </a:extLst>
                </p:cNvPr>
                <p:cNvSpPr txBox="1"/>
                <p:nvPr/>
              </p:nvSpPr>
              <p:spPr>
                <a:xfrm>
                  <a:off x="2205415" y="3680897"/>
                  <a:ext cx="21509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0E5A5B-32B2-455A-949D-CC5CB026D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415" y="3680897"/>
                  <a:ext cx="21509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5714" r="-40000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FBD849-DC94-4B1A-B744-8160F09B67EB}"/>
                    </a:ext>
                  </a:extLst>
                </p:cNvPr>
                <p:cNvSpPr txBox="1"/>
                <p:nvPr/>
              </p:nvSpPr>
              <p:spPr>
                <a:xfrm>
                  <a:off x="1179224" y="3560377"/>
                  <a:ext cx="36644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</a:rPr>
                          <m:t>Ck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FBD849-DC94-4B1A-B744-8160F09B67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9224" y="3560377"/>
                  <a:ext cx="36644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4590" r="-22951" b="-98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3D97DDC-5E18-4F9E-877F-CF392C0020EB}"/>
                    </a:ext>
                  </a:extLst>
                </p:cNvPr>
                <p:cNvSpPr txBox="1"/>
                <p:nvPr/>
              </p:nvSpPr>
              <p:spPr>
                <a:xfrm>
                  <a:off x="2157307" y="3029323"/>
                  <a:ext cx="22344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3D97DDC-5E18-4F9E-877F-CF392C002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7307" y="3029323"/>
                  <a:ext cx="2234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6757" r="-54054" b="-3114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50A635E-BB43-4597-AAA7-8954206EC923}"/>
                    </a:ext>
                  </a:extLst>
                </p:cNvPr>
                <p:cNvSpPr txBox="1"/>
                <p:nvPr/>
              </p:nvSpPr>
              <p:spPr>
                <a:xfrm>
                  <a:off x="1261023" y="3029323"/>
                  <a:ext cx="27229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50A635E-BB43-4597-AAA7-8954206EC9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023" y="3029323"/>
                  <a:ext cx="27229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3333" t="-1639" r="-57778" b="-3442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09" name="Text Box 25"/>
          <p:cNvSpPr txBox="1">
            <a:spLocks noChangeArrowheads="1"/>
          </p:cNvSpPr>
          <p:nvPr/>
        </p:nvSpPr>
        <p:spPr bwMode="auto">
          <a:xfrm>
            <a:off x="1703389" y="1341439"/>
            <a:ext cx="6408737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Timing Diagram for T Flip-Flop (Falling-Edge Trigger)</a:t>
            </a:r>
          </a:p>
        </p:txBody>
      </p:sp>
      <p:graphicFrame>
        <p:nvGraphicFramePr>
          <p:cNvPr id="221212" name="Group 28"/>
          <p:cNvGraphicFramePr>
            <a:graphicFrameLocks noGrp="1"/>
          </p:cNvGraphicFramePr>
          <p:nvPr/>
        </p:nvGraphicFramePr>
        <p:xfrm>
          <a:off x="5534025" y="1989139"/>
          <a:ext cx="1651000" cy="2019301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T     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1223" name="Rectangle 39"/>
          <p:cNvSpPr>
            <a:spLocks noChangeArrowheads="1"/>
          </p:cNvSpPr>
          <p:nvPr/>
        </p:nvSpPr>
        <p:spPr bwMode="auto">
          <a:xfrm>
            <a:off x="5534026" y="1989138"/>
            <a:ext cx="1655763" cy="431800"/>
          </a:xfrm>
          <a:prstGeom prst="rect">
            <a:avLst/>
          </a:prstGeom>
          <a:solidFill>
            <a:srgbClr val="FF99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1224" name="Line 40"/>
          <p:cNvSpPr>
            <a:spLocks noChangeShapeType="1"/>
          </p:cNvSpPr>
          <p:nvPr/>
        </p:nvSpPr>
        <p:spPr bwMode="auto">
          <a:xfrm>
            <a:off x="5773738" y="4733925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1225" name="Line 41"/>
          <p:cNvSpPr>
            <a:spLocks noChangeShapeType="1"/>
          </p:cNvSpPr>
          <p:nvPr/>
        </p:nvSpPr>
        <p:spPr bwMode="auto">
          <a:xfrm>
            <a:off x="9191625" y="4749800"/>
            <a:ext cx="0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610F0FC-DB0C-4C25-94B5-451542E84CCF}"/>
              </a:ext>
            </a:extLst>
          </p:cNvPr>
          <p:cNvGrpSpPr/>
          <p:nvPr/>
        </p:nvGrpSpPr>
        <p:grpSpPr>
          <a:xfrm>
            <a:off x="3000376" y="2062163"/>
            <a:ext cx="1520825" cy="2303462"/>
            <a:chOff x="1476375" y="2062163"/>
            <a:chExt cx="1520825" cy="2303462"/>
          </a:xfrm>
        </p:grpSpPr>
        <p:pic>
          <p:nvPicPr>
            <p:cNvPr id="221211" name="Picture 27" descr="roth+f11-22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2062163"/>
              <a:ext cx="1520825" cy="230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F1A22C8-B7FE-4C67-8B97-99B814EBFCD0}"/>
                    </a:ext>
                  </a:extLst>
                </p:cNvPr>
                <p:cNvSpPr txBox="1"/>
                <p:nvPr/>
              </p:nvSpPr>
              <p:spPr>
                <a:xfrm>
                  <a:off x="2582666" y="3156506"/>
                  <a:ext cx="21509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F1A22C8-B7FE-4C67-8B97-99B814EBFC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2666" y="3156506"/>
                  <a:ext cx="215093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8571" r="-25714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60678D0-FEB3-43FD-9451-CAFC9003CDA4}"/>
                    </a:ext>
                  </a:extLst>
                </p:cNvPr>
                <p:cNvSpPr txBox="1"/>
                <p:nvPr/>
              </p:nvSpPr>
              <p:spPr>
                <a:xfrm>
                  <a:off x="1580534" y="3086242"/>
                  <a:ext cx="44281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60678D0-FEB3-43FD-9451-CAFC9003CD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0534" y="3086242"/>
                  <a:ext cx="44281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370" r="-274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0AA3FE-D093-4EF9-8FF8-856121FC6C41}"/>
                    </a:ext>
                  </a:extLst>
                </p:cNvPr>
                <p:cNvSpPr txBox="1"/>
                <p:nvPr/>
              </p:nvSpPr>
              <p:spPr>
                <a:xfrm>
                  <a:off x="2568411" y="2476487"/>
                  <a:ext cx="22344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0AA3FE-D093-4EF9-8FF8-856121FC6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411" y="2476487"/>
                  <a:ext cx="223446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7838" r="-35135" b="-29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12AC94-E17A-480A-994F-7E565CE6509E}"/>
                    </a:ext>
                  </a:extLst>
                </p:cNvPr>
                <p:cNvSpPr txBox="1"/>
                <p:nvPr/>
              </p:nvSpPr>
              <p:spPr>
                <a:xfrm>
                  <a:off x="1665793" y="2520282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12AC94-E17A-480A-994F-7E565CE65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793" y="2520282"/>
                  <a:ext cx="272292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7778" t="-1961" r="-37778" b="-3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1210" name="Picture 26" descr="roth+f11-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086226"/>
            <a:ext cx="7920038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8D232E-B71E-4A19-BCA0-D315A7652EEA}"/>
                  </a:ext>
                </a:extLst>
              </p:cNvPr>
              <p:cNvSpPr txBox="1"/>
              <p:nvPr/>
            </p:nvSpPr>
            <p:spPr>
              <a:xfrm>
                <a:off x="2207571" y="4364593"/>
                <a:ext cx="4297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400">
                          <a:latin typeface="Cambria Math" panose="02040503050406030204" pitchFamily="18" charset="0"/>
                        </a:rPr>
                        <m:t>Ck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8D232E-B71E-4A19-BCA0-D315A7652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71" y="4364593"/>
                <a:ext cx="429792" cy="369332"/>
              </a:xfrm>
              <a:prstGeom prst="rect">
                <a:avLst/>
              </a:prstGeom>
              <a:blipFill>
                <a:blip r:embed="rId8"/>
                <a:stretch>
                  <a:fillRect l="-14085" r="-12676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3FDC39-F26F-4D65-A55F-69C213105B04}"/>
                  </a:ext>
                </a:extLst>
              </p:cNvPr>
              <p:cNvSpPr txBox="1"/>
              <p:nvPr/>
            </p:nvSpPr>
            <p:spPr>
              <a:xfrm>
                <a:off x="2402382" y="5161955"/>
                <a:ext cx="2150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3FDC39-F26F-4D65-A55F-69C21310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382" y="5161955"/>
                <a:ext cx="215093" cy="369332"/>
              </a:xfrm>
              <a:prstGeom prst="rect">
                <a:avLst/>
              </a:prstGeom>
              <a:blipFill>
                <a:blip r:embed="rId9"/>
                <a:stretch>
                  <a:fillRect l="-42857" r="-4285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991645-35CD-403C-969C-B1E35D2123F7}"/>
                  </a:ext>
                </a:extLst>
              </p:cNvPr>
              <p:cNvSpPr txBox="1"/>
              <p:nvPr/>
            </p:nvSpPr>
            <p:spPr>
              <a:xfrm>
                <a:off x="2392021" y="5877292"/>
                <a:ext cx="22344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991645-35CD-403C-969C-B1E35D212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21" y="5877292"/>
                <a:ext cx="223446" cy="369332"/>
              </a:xfrm>
              <a:prstGeom prst="rect">
                <a:avLst/>
              </a:prstGeom>
              <a:blipFill>
                <a:blip r:embed="rId10"/>
                <a:stretch>
                  <a:fillRect l="-56757" r="-54054" b="-31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>
            <a:extLst>
              <a:ext uri="{FF2B5EF4-FFF2-40B4-BE49-F238E27FC236}">
                <a16:creationId xmlns:a16="http://schemas.microsoft.com/office/drawing/2014/main" id="{CE358866-F6EC-40ED-A579-EE67B123B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60649"/>
            <a:ext cx="10515600" cy="792087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T Flip-Flop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774825" y="1412876"/>
            <a:ext cx="50292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Implementation of T Flip-Flop 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EB2B188-3BF2-47BB-9D06-67A8F6B78336}"/>
              </a:ext>
            </a:extLst>
          </p:cNvPr>
          <p:cNvGrpSpPr/>
          <p:nvPr/>
        </p:nvGrpSpPr>
        <p:grpSpPr>
          <a:xfrm>
            <a:off x="2711450" y="2349501"/>
            <a:ext cx="6624638" cy="3941763"/>
            <a:chOff x="1187450" y="2349500"/>
            <a:chExt cx="6624638" cy="3941763"/>
          </a:xfrm>
        </p:grpSpPr>
        <p:pic>
          <p:nvPicPr>
            <p:cNvPr id="104454" name="Picture 6" descr="roth+f11-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2349500"/>
              <a:ext cx="6624638" cy="394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55" name="Object 7"/>
            <p:cNvSpPr txBox="1"/>
            <p:nvPr/>
          </p:nvSpPr>
          <p:spPr bwMode="auto">
            <a:xfrm>
              <a:off x="4514850" y="3321050"/>
              <a:ext cx="114300" cy="2159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normAutofit fontScale="62500" lnSpcReduction="20000"/>
            </a:bodyPr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F5AAB34-EED3-4215-8D62-E160D3927948}"/>
                    </a:ext>
                  </a:extLst>
                </p:cNvPr>
                <p:cNvSpPr txBox="1"/>
                <p:nvPr/>
              </p:nvSpPr>
              <p:spPr>
                <a:xfrm>
                  <a:off x="3203848" y="3568737"/>
                  <a:ext cx="18963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F5AAB34-EED3-4215-8D62-E160D3927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3568737"/>
                  <a:ext cx="18963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8710" r="-32258" b="-3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55ACEA-EF25-44FC-9AA1-33D74A1D54BB}"/>
                    </a:ext>
                  </a:extLst>
                </p:cNvPr>
                <p:cNvSpPr txBox="1"/>
                <p:nvPr/>
              </p:nvSpPr>
              <p:spPr>
                <a:xfrm>
                  <a:off x="1925558" y="3599619"/>
                  <a:ext cx="21509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55ACEA-EF25-44FC-9AA1-33D74A1D5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558" y="3599619"/>
                  <a:ext cx="215093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7143" r="-28571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59DF980-04EF-4B95-B69E-13B463F994CE}"/>
                    </a:ext>
                  </a:extLst>
                </p:cNvPr>
                <p:cNvSpPr txBox="1"/>
                <p:nvPr/>
              </p:nvSpPr>
              <p:spPr>
                <a:xfrm>
                  <a:off x="3131840" y="2807577"/>
                  <a:ext cx="29545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59DF980-04EF-4B95-B69E-13B463F99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807577"/>
                  <a:ext cx="29545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6667" r="-16667" b="-3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51DC07-A3CD-442A-9C1E-8881A0F239B2}"/>
                    </a:ext>
                  </a:extLst>
                </p:cNvPr>
                <p:cNvSpPr txBox="1"/>
                <p:nvPr/>
              </p:nvSpPr>
              <p:spPr>
                <a:xfrm>
                  <a:off x="1828604" y="2807577"/>
                  <a:ext cx="39143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72000" tIns="0" rIns="72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51DC07-A3CD-442A-9C1E-8881A0F23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04" y="2807577"/>
                  <a:ext cx="391434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0938" t="-4000" r="-12500" b="-3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82B091C-02B0-4835-9093-69DE4CD2B19A}"/>
                    </a:ext>
                  </a:extLst>
                </p:cNvPr>
                <p:cNvSpPr txBox="1"/>
                <p:nvPr/>
              </p:nvSpPr>
              <p:spPr>
                <a:xfrm>
                  <a:off x="1916774" y="4529336"/>
                  <a:ext cx="21509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82B091C-02B0-4835-9093-69DE4CD2B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774" y="4529336"/>
                  <a:ext cx="21509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5000" r="-25000"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F2A9E16-5942-4F50-8D7E-2EABC983E68F}"/>
                    </a:ext>
                  </a:extLst>
                </p:cNvPr>
                <p:cNvSpPr txBox="1"/>
                <p:nvPr/>
              </p:nvSpPr>
              <p:spPr>
                <a:xfrm>
                  <a:off x="2435948" y="3481585"/>
                  <a:ext cx="44281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F2A9E16-5942-4F50-8D7E-2EABC983E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48" y="3481585"/>
                  <a:ext cx="44281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389" r="-4167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6937471-6066-40A2-98FB-9CC2D1984555}"/>
                    </a:ext>
                  </a:extLst>
                </p:cNvPr>
                <p:cNvSpPr txBox="1"/>
                <p:nvPr/>
              </p:nvSpPr>
              <p:spPr>
                <a:xfrm>
                  <a:off x="6602099" y="5490626"/>
                  <a:ext cx="21509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6937471-6066-40A2-98FB-9CC2D1984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2099" y="5490626"/>
                  <a:ext cx="215093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5714" r="-28571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70FE5F-A95C-475F-8EEB-B8D1E3EF077D}"/>
                    </a:ext>
                  </a:extLst>
                </p:cNvPr>
                <p:cNvSpPr txBox="1"/>
                <p:nvPr/>
              </p:nvSpPr>
              <p:spPr>
                <a:xfrm>
                  <a:off x="2286331" y="4556849"/>
                  <a:ext cx="77956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Clock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70FE5F-A95C-475F-8EEB-B8D1E3EF0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331" y="4556849"/>
                  <a:ext cx="779565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4EBD1D-16F2-4437-A67D-6EC284E61718}"/>
                    </a:ext>
                  </a:extLst>
                </p:cNvPr>
                <p:cNvSpPr txBox="1"/>
                <p:nvPr/>
              </p:nvSpPr>
              <p:spPr>
                <a:xfrm>
                  <a:off x="5238867" y="4572931"/>
                  <a:ext cx="77956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Clock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4EBD1D-16F2-4437-A67D-6EC284E61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8867" y="4572931"/>
                  <a:ext cx="779565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5A4B5DD-AF70-4BC9-B86E-048479BB1872}"/>
                    </a:ext>
                  </a:extLst>
                </p:cNvPr>
                <p:cNvSpPr txBox="1"/>
                <p:nvPr/>
              </p:nvSpPr>
              <p:spPr>
                <a:xfrm>
                  <a:off x="6817192" y="3567254"/>
                  <a:ext cx="18963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5A4B5DD-AF70-4BC9-B86E-048479BB1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192" y="3567254"/>
                  <a:ext cx="189635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45161" r="-41935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71422DA-B211-4730-B76B-D102914DC673}"/>
                    </a:ext>
                  </a:extLst>
                </p:cNvPr>
                <p:cNvSpPr txBox="1"/>
                <p:nvPr/>
              </p:nvSpPr>
              <p:spPr>
                <a:xfrm>
                  <a:off x="6745184" y="2807577"/>
                  <a:ext cx="29545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71422DA-B211-4730-B76B-D102914DC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5184" y="2807577"/>
                  <a:ext cx="295454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6327" r="-14286" b="-3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229C2DD-E718-4C0B-96BE-7D3691A325DE}"/>
                    </a:ext>
                  </a:extLst>
                </p:cNvPr>
                <p:cNvSpPr txBox="1"/>
                <p:nvPr/>
              </p:nvSpPr>
              <p:spPr>
                <a:xfrm>
                  <a:off x="5441948" y="2807577"/>
                  <a:ext cx="39143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72000" tIns="0" rIns="72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229C2DD-E718-4C0B-96BE-7D3691A32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1948" y="2807577"/>
                  <a:ext cx="391434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0938" t="-4000" r="-12500" b="-3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4B29465-1380-475D-B19A-43245450535A}"/>
                    </a:ext>
                  </a:extLst>
                </p:cNvPr>
                <p:cNvSpPr txBox="1"/>
                <p:nvPr/>
              </p:nvSpPr>
              <p:spPr>
                <a:xfrm>
                  <a:off x="5468051" y="3536950"/>
                  <a:ext cx="44281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4B29465-1380-475D-B19A-432454505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051" y="3536950"/>
                  <a:ext cx="442811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1370" r="-274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456" name="Object 8"/>
              <p:cNvSpPr txBox="1"/>
              <p:nvPr/>
            </p:nvSpPr>
            <p:spPr bwMode="auto">
              <a:xfrm>
                <a:off x="2566988" y="5229226"/>
                <a:ext cx="3586162" cy="430213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0445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988" y="5229226"/>
                <a:ext cx="3586162" cy="4302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">
            <a:extLst>
              <a:ext uri="{FF2B5EF4-FFF2-40B4-BE49-F238E27FC236}">
                <a16:creationId xmlns:a16="http://schemas.microsoft.com/office/drawing/2014/main" id="{977566D7-CCEB-4C7F-A85D-6ED3573A1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60649"/>
            <a:ext cx="10515600" cy="792087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T Flip-Flop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Flip-Flops with Additional Inputs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6643688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 dirty="0">
                <a:latin typeface="Arial" panose="020B0604020202020204" pitchFamily="34" charset="0"/>
              </a:rPr>
              <a:t>D Flip-Flop with </a:t>
            </a:r>
            <a:r>
              <a:rPr kumimoji="0"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</a:rPr>
              <a:t>Asynchronous Clear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>
                <a:latin typeface="Arial" panose="020B0604020202020204" pitchFamily="34" charset="0"/>
              </a:rPr>
              <a:t>and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</a:rPr>
              <a:t>Preset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>
                <a:latin typeface="Arial" panose="020B0604020202020204" pitchFamily="34" charset="0"/>
              </a:rPr>
              <a:t>Inputs</a:t>
            </a:r>
          </a:p>
        </p:txBody>
      </p:sp>
      <p:graphicFrame>
        <p:nvGraphicFramePr>
          <p:cNvPr id="10552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94612"/>
              </p:ext>
            </p:extLst>
          </p:nvPr>
        </p:nvGraphicFramePr>
        <p:xfrm>
          <a:off x="5591945" y="2636839"/>
          <a:ext cx="4752527" cy="2879725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    Ck       D     </a:t>
                      </a:r>
                      <a:r>
                        <a:rPr kumimoji="1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PreN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    </a:t>
                      </a:r>
                      <a:r>
                        <a:rPr kumimoji="1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ClrN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225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  x    </a:t>
                      </a:r>
                      <a:r>
                        <a:rPr kumimoji="1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x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    0    0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  x    </a:t>
                      </a:r>
                      <a:r>
                        <a:rPr kumimoji="1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x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    0    1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  x    </a:t>
                      </a:r>
                      <a:r>
                        <a:rPr kumimoji="1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x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    1    0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↑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    0    1    1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↑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    1    1    1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0,1,</a:t>
                      </a: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↓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  x    1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(not allowed)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(no charge)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527" name="Rectangle 55"/>
          <p:cNvSpPr>
            <a:spLocks noChangeArrowheads="1"/>
          </p:cNvSpPr>
          <p:nvPr/>
        </p:nvSpPr>
        <p:spPr bwMode="auto">
          <a:xfrm>
            <a:off x="5591944" y="3573464"/>
            <a:ext cx="4752528" cy="720725"/>
          </a:xfrm>
          <a:prstGeom prst="rect">
            <a:avLst/>
          </a:prstGeom>
          <a:solidFill>
            <a:srgbClr val="00FF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18A0052-39FF-499B-978D-E0310FB82707}"/>
              </a:ext>
            </a:extLst>
          </p:cNvPr>
          <p:cNvGrpSpPr/>
          <p:nvPr/>
        </p:nvGrpSpPr>
        <p:grpSpPr>
          <a:xfrm>
            <a:off x="1703512" y="2890838"/>
            <a:ext cx="3392954" cy="2085975"/>
            <a:chOff x="207496" y="2927350"/>
            <a:chExt cx="3392954" cy="2085975"/>
          </a:xfrm>
        </p:grpSpPr>
        <p:pic>
          <p:nvPicPr>
            <p:cNvPr id="105477" name="Picture 5" descr="roth+f11-2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2927350"/>
              <a:ext cx="3168650" cy="2085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1A8CBFD-FB4E-44E3-93E8-F5705D9D3EB6}"/>
                    </a:ext>
                  </a:extLst>
                </p:cNvPr>
                <p:cNvSpPr txBox="1"/>
                <p:nvPr/>
              </p:nvSpPr>
              <p:spPr>
                <a:xfrm>
                  <a:off x="1387285" y="3784644"/>
                  <a:ext cx="30439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𝐶𝑘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1A8CBFD-FB4E-44E3-93E8-F5705D9D3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285" y="3784644"/>
                  <a:ext cx="30439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0000" r="-26000"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74223BD-D8EA-42A8-85B0-0D23E38700BA}"/>
                    </a:ext>
                  </a:extLst>
                </p:cNvPr>
                <p:cNvSpPr txBox="1"/>
                <p:nvPr/>
              </p:nvSpPr>
              <p:spPr>
                <a:xfrm>
                  <a:off x="2237528" y="3909004"/>
                  <a:ext cx="22678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74223BD-D8EA-42A8-85B0-0D23E3870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528" y="3909004"/>
                  <a:ext cx="22678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8947" r="-23684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B1BA35F-CFD6-4CFE-B83E-8FD9F961749C}"/>
                    </a:ext>
                  </a:extLst>
                </p:cNvPr>
                <p:cNvSpPr txBox="1"/>
                <p:nvPr/>
              </p:nvSpPr>
              <p:spPr>
                <a:xfrm>
                  <a:off x="2192023" y="3309429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B1BA35F-CFD6-4CFE-B83E-8FD9F9617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023" y="3309429"/>
                  <a:ext cx="272292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2222" r="-20000" b="-3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B39AE78-97F3-48C7-B58D-728329C081A3}"/>
                    </a:ext>
                  </a:extLst>
                </p:cNvPr>
                <p:cNvSpPr txBox="1"/>
                <p:nvPr/>
              </p:nvSpPr>
              <p:spPr>
                <a:xfrm>
                  <a:off x="1387285" y="3309429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B39AE78-97F3-48C7-B58D-728329C08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285" y="3309429"/>
                  <a:ext cx="272292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7778" t="-2000" r="-37778" b="-3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D3F04C7-219C-48CB-B2E2-55083EED2291}"/>
                    </a:ext>
                  </a:extLst>
                </p:cNvPr>
                <p:cNvSpPr txBox="1"/>
                <p:nvPr/>
              </p:nvSpPr>
              <p:spPr>
                <a:xfrm>
                  <a:off x="207496" y="3573463"/>
                  <a:ext cx="64807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ClrN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D3F04C7-219C-48CB-B2E2-55083EED2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496" y="3573463"/>
                  <a:ext cx="64807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869" r="-1869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2652296-526C-47C4-A3BA-83D68CB31593}"/>
                    </a:ext>
                  </a:extLst>
                </p:cNvPr>
                <p:cNvSpPr txBox="1"/>
                <p:nvPr/>
              </p:nvSpPr>
              <p:spPr>
                <a:xfrm>
                  <a:off x="2952378" y="3567408"/>
                  <a:ext cx="64807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PreN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2652296-526C-47C4-A3BA-83D68CB315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378" y="3567408"/>
                  <a:ext cx="648072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6604" r="-566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1847851" y="1412876"/>
            <a:ext cx="777716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 dirty="0">
                <a:latin typeface="Arial" panose="020B0604020202020204" pitchFamily="34" charset="0"/>
              </a:rPr>
              <a:t>Timing Diagram for D Flip-Flop with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</a:rPr>
              <a:t>Asynchronous Clear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>
                <a:latin typeface="Arial" panose="020B0604020202020204" pitchFamily="34" charset="0"/>
              </a:rPr>
              <a:t>and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i="1" dirty="0">
                <a:solidFill>
                  <a:srgbClr val="3333FF"/>
                </a:solidFill>
                <a:latin typeface="Times New Roman" panose="02020603050405020304" pitchFamily="18" charset="0"/>
              </a:rPr>
              <a:t>Preset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561925D-0FE5-4B01-B976-AB100A37722D}"/>
              </a:ext>
            </a:extLst>
          </p:cNvPr>
          <p:cNvGrpSpPr/>
          <p:nvPr/>
        </p:nvGrpSpPr>
        <p:grpSpPr>
          <a:xfrm>
            <a:off x="1631827" y="2060575"/>
            <a:ext cx="2503335" cy="1563688"/>
            <a:chOff x="107826" y="2060575"/>
            <a:chExt cx="2503335" cy="1563688"/>
          </a:xfrm>
        </p:grpSpPr>
        <p:pic>
          <p:nvPicPr>
            <p:cNvPr id="222212" name="Picture 4" descr="roth+f11-2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60575"/>
              <a:ext cx="2376488" cy="156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AC0E74-DD02-487B-92B1-76EEB69908D0}"/>
                    </a:ext>
                  </a:extLst>
                </p:cNvPr>
                <p:cNvSpPr txBox="1"/>
                <p:nvPr/>
              </p:nvSpPr>
              <p:spPr>
                <a:xfrm>
                  <a:off x="854986" y="2719066"/>
                  <a:ext cx="304395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𝐶𝑘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AC0E74-DD02-487B-92B1-76EEB69908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986" y="2719066"/>
                  <a:ext cx="304395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4000" r="-4000" b="-142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0714CE2-7CFE-4855-975F-DFD6FB0D3362}"/>
                    </a:ext>
                  </a:extLst>
                </p:cNvPr>
                <p:cNvSpPr txBox="1"/>
                <p:nvPr/>
              </p:nvSpPr>
              <p:spPr>
                <a:xfrm>
                  <a:off x="1483104" y="2814734"/>
                  <a:ext cx="226787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0714CE2-7CFE-4855-975F-DFD6FB0D3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104" y="2814734"/>
                  <a:ext cx="226787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5405" r="-2703" b="-1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7ACEBA0-82DC-4359-9F88-689B08BF0FD9}"/>
                    </a:ext>
                  </a:extLst>
                </p:cNvPr>
                <p:cNvSpPr txBox="1"/>
                <p:nvPr/>
              </p:nvSpPr>
              <p:spPr>
                <a:xfrm>
                  <a:off x="1483104" y="2345992"/>
                  <a:ext cx="272292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7ACEBA0-82DC-4359-9F88-689B08BF0F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104" y="2345992"/>
                  <a:ext cx="272292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2222" b="-3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839B65F-FA79-472C-9984-54B6BF5BDC4E}"/>
                    </a:ext>
                  </a:extLst>
                </p:cNvPr>
                <p:cNvSpPr txBox="1"/>
                <p:nvPr/>
              </p:nvSpPr>
              <p:spPr>
                <a:xfrm>
                  <a:off x="827584" y="2334405"/>
                  <a:ext cx="272292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839B65F-FA79-472C-9984-54B6BF5BD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334405"/>
                  <a:ext cx="272292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3636" t="-2857" r="-13636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7B59A66-B26B-4A9D-BD1D-0FA0369B0468}"/>
                    </a:ext>
                  </a:extLst>
                </p:cNvPr>
                <p:cNvSpPr txBox="1"/>
                <p:nvPr/>
              </p:nvSpPr>
              <p:spPr>
                <a:xfrm>
                  <a:off x="107826" y="2556950"/>
                  <a:ext cx="432048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1400">
                            <a:latin typeface="Cambria Math" panose="02040503050406030204" pitchFamily="18" charset="0"/>
                          </a:rPr>
                          <m:t>ClrN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7B59A66-B26B-4A9D-BD1D-0FA0369B0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" y="2556950"/>
                  <a:ext cx="432048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5634" r="-2817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F434F93-0E1D-4EB5-8A50-C849518510AE}"/>
                    </a:ext>
                  </a:extLst>
                </p:cNvPr>
                <p:cNvSpPr txBox="1"/>
                <p:nvPr/>
              </p:nvSpPr>
              <p:spPr>
                <a:xfrm>
                  <a:off x="2115684" y="2592278"/>
                  <a:ext cx="495477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1400">
                            <a:latin typeface="Cambria Math" panose="02040503050406030204" pitchFamily="18" charset="0"/>
                          </a:rPr>
                          <m:t>PreN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F434F93-0E1D-4EB5-8A50-C849518510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684" y="2592278"/>
                  <a:ext cx="495477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235" b="-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41908F-3A10-422F-849C-F37D7D46AAA0}"/>
              </a:ext>
            </a:extLst>
          </p:cNvPr>
          <p:cNvGrpSpPr/>
          <p:nvPr/>
        </p:nvGrpSpPr>
        <p:grpSpPr>
          <a:xfrm>
            <a:off x="3058029" y="3429001"/>
            <a:ext cx="7214684" cy="3190875"/>
            <a:chOff x="1534029" y="3429000"/>
            <a:chExt cx="7214684" cy="3190875"/>
          </a:xfrm>
        </p:grpSpPr>
        <p:grpSp>
          <p:nvGrpSpPr>
            <p:cNvPr id="222247" name="Group 39"/>
            <p:cNvGrpSpPr>
              <a:grpSpLocks/>
            </p:cNvGrpSpPr>
            <p:nvPr/>
          </p:nvGrpSpPr>
          <p:grpSpPr bwMode="auto">
            <a:xfrm>
              <a:off x="1619250" y="3429000"/>
              <a:ext cx="7129463" cy="3190875"/>
              <a:chOff x="748" y="2205"/>
              <a:chExt cx="4355" cy="1965"/>
            </a:xfrm>
          </p:grpSpPr>
          <p:pic>
            <p:nvPicPr>
              <p:cNvPr id="222238" name="Picture 30" descr="roth+f11-2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2205"/>
                <a:ext cx="4355" cy="1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2239" name="Line 31"/>
              <p:cNvSpPr>
                <a:spLocks noChangeShapeType="1"/>
              </p:cNvSpPr>
              <p:nvPr/>
            </p:nvSpPr>
            <p:spPr bwMode="auto">
              <a:xfrm>
                <a:off x="1565" y="3067"/>
                <a:ext cx="0" cy="18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2240" name="Line 32"/>
              <p:cNvSpPr>
                <a:spLocks noChangeShapeType="1"/>
              </p:cNvSpPr>
              <p:nvPr/>
            </p:nvSpPr>
            <p:spPr bwMode="auto">
              <a:xfrm>
                <a:off x="2454" y="2478"/>
                <a:ext cx="0" cy="18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2241" name="Line 33"/>
              <p:cNvSpPr>
                <a:spLocks noChangeShapeType="1"/>
              </p:cNvSpPr>
              <p:nvPr/>
            </p:nvSpPr>
            <p:spPr bwMode="auto">
              <a:xfrm>
                <a:off x="3346" y="2692"/>
                <a:ext cx="0" cy="18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2243" name="Line 35"/>
              <p:cNvSpPr>
                <a:spLocks noChangeShapeType="1"/>
              </p:cNvSpPr>
              <p:nvPr/>
            </p:nvSpPr>
            <p:spPr bwMode="auto">
              <a:xfrm>
                <a:off x="3624" y="3412"/>
                <a:ext cx="0" cy="18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2244" name="Line 36"/>
              <p:cNvSpPr>
                <a:spLocks noChangeShapeType="1"/>
              </p:cNvSpPr>
              <p:nvPr/>
            </p:nvSpPr>
            <p:spPr bwMode="auto">
              <a:xfrm>
                <a:off x="4241" y="2686"/>
                <a:ext cx="0" cy="18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F12B0D-3A43-44F1-84EB-3028572A08E9}"/>
                    </a:ext>
                  </a:extLst>
                </p:cNvPr>
                <p:cNvSpPr txBox="1"/>
                <p:nvPr/>
              </p:nvSpPr>
              <p:spPr>
                <a:xfrm>
                  <a:off x="1688226" y="3589045"/>
                  <a:ext cx="49547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CLK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F12B0D-3A43-44F1-84EB-3028572A08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8226" y="3589045"/>
                  <a:ext cx="495477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2346" r="-12346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E729B74-AF24-41B7-88D9-18A8E7A424DE}"/>
                    </a:ext>
                  </a:extLst>
                </p:cNvPr>
                <p:cNvSpPr txBox="1"/>
                <p:nvPr/>
              </p:nvSpPr>
              <p:spPr>
                <a:xfrm>
                  <a:off x="1956916" y="4182827"/>
                  <a:ext cx="22678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E729B74-AF24-41B7-88D9-18A8E7A42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916" y="4182827"/>
                  <a:ext cx="226787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29730" r="-27027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BFA5484-E8DF-428C-94A8-D659D7431F0D}"/>
                    </a:ext>
                  </a:extLst>
                </p:cNvPr>
                <p:cNvSpPr txBox="1"/>
                <p:nvPr/>
              </p:nvSpPr>
              <p:spPr>
                <a:xfrm>
                  <a:off x="1904920" y="5906237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BFA5484-E8DF-428C-94A8-D659D7431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920" y="5906237"/>
                  <a:ext cx="272292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22222" r="-20000" b="-3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DA5D38F-B8F9-4D23-B6C0-953A3BB5438A}"/>
                    </a:ext>
                  </a:extLst>
                </p:cNvPr>
                <p:cNvSpPr txBox="1"/>
                <p:nvPr/>
              </p:nvSpPr>
              <p:spPr>
                <a:xfrm>
                  <a:off x="1651054" y="4734219"/>
                  <a:ext cx="50260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ClrN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DA5D38F-B8F9-4D23-B6C0-953A3BB543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054" y="4734219"/>
                  <a:ext cx="502603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7073" r="-18293"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FF3B237-086E-49F8-8B35-6030060A183E}"/>
                    </a:ext>
                  </a:extLst>
                </p:cNvPr>
                <p:cNvSpPr txBox="1"/>
                <p:nvPr/>
              </p:nvSpPr>
              <p:spPr>
                <a:xfrm>
                  <a:off x="1534029" y="5358647"/>
                  <a:ext cx="64807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PreN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FF3B237-086E-49F8-8B35-6030060A1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4029" y="5358647"/>
                  <a:ext cx="648072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6604" r="-566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ectangle 2">
            <a:extLst>
              <a:ext uri="{FF2B5EF4-FFF2-40B4-BE49-F238E27FC236}">
                <a16:creationId xmlns:a16="http://schemas.microsoft.com/office/drawing/2014/main" id="{ADCCCA9C-D0F9-4F76-99AB-F29EAD576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60649"/>
            <a:ext cx="10515600" cy="792087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Flip-Flops with Additional Inputs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792386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767409" y="1412875"/>
            <a:ext cx="10297144" cy="403225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none" anchor="ctr"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buFontTx/>
              <a:buAutoNum type="arabicPeriod"/>
            </a:pPr>
            <a:r>
              <a:rPr lang="en-US" altLang="ko-KR" sz="2400" i="1" dirty="0">
                <a:latin typeface="Arial" panose="020B0604020202020204" pitchFamily="34" charset="0"/>
              </a:rPr>
              <a:t>S-R</a:t>
            </a:r>
            <a:r>
              <a:rPr lang="en-US" altLang="ko-KR" sz="2400" dirty="0">
                <a:latin typeface="Arial" panose="020B0604020202020204" pitchFamily="34" charset="0"/>
              </a:rPr>
              <a:t> and </a:t>
            </a:r>
            <a:r>
              <a:rPr lang="en-US" altLang="ko-KR" sz="2400" i="1" dirty="0">
                <a:latin typeface="Arial" panose="020B0604020202020204" pitchFamily="34" charset="0"/>
              </a:rPr>
              <a:t>gated D</a:t>
            </a:r>
            <a:r>
              <a:rPr lang="en-US" altLang="ko-KR" sz="2400" dirty="0">
                <a:latin typeface="Arial" panose="020B0604020202020204" pitchFamily="34" charset="0"/>
              </a:rPr>
              <a:t> latches</a:t>
            </a:r>
          </a:p>
          <a:p>
            <a:endParaRPr lang="en-US" altLang="ko-KR" sz="2400" dirty="0">
              <a:latin typeface="Arial" panose="020B0604020202020204" pitchFamily="34" charset="0"/>
            </a:endParaRPr>
          </a:p>
          <a:p>
            <a:r>
              <a:rPr lang="en-US" altLang="ko-KR" sz="2400" dirty="0">
                <a:latin typeface="Arial" panose="020B0604020202020204" pitchFamily="34" charset="0"/>
              </a:rPr>
              <a:t>2. </a:t>
            </a:r>
            <a:r>
              <a:rPr lang="en-US" altLang="ko-KR" sz="2400" i="1" dirty="0">
                <a:latin typeface="Arial" panose="020B0604020202020204" pitchFamily="34" charset="0"/>
              </a:rPr>
              <a:t>D</a:t>
            </a:r>
            <a:r>
              <a:rPr lang="en-US" altLang="ko-KR" sz="2400" dirty="0">
                <a:latin typeface="Arial" panose="020B0604020202020204" pitchFamily="34" charset="0"/>
              </a:rPr>
              <a:t>, </a:t>
            </a:r>
            <a:r>
              <a:rPr lang="en-US" altLang="ko-KR" sz="2400" i="1" dirty="0">
                <a:latin typeface="Arial" panose="020B0604020202020204" pitchFamily="34" charset="0"/>
              </a:rPr>
              <a:t>D-CE</a:t>
            </a:r>
            <a:r>
              <a:rPr lang="en-US" altLang="ko-KR" sz="2400" dirty="0">
                <a:latin typeface="Arial" panose="020B0604020202020204" pitchFamily="34" charset="0"/>
              </a:rPr>
              <a:t>, </a:t>
            </a:r>
            <a:r>
              <a:rPr lang="en-US" altLang="ko-KR" sz="2400" i="1" dirty="0">
                <a:latin typeface="Arial" panose="020B0604020202020204" pitchFamily="34" charset="0"/>
              </a:rPr>
              <a:t>S-R</a:t>
            </a:r>
            <a:r>
              <a:rPr lang="en-US" altLang="ko-KR" sz="2400" dirty="0">
                <a:latin typeface="Arial" panose="020B0604020202020204" pitchFamily="34" charset="0"/>
              </a:rPr>
              <a:t>, </a:t>
            </a:r>
            <a:r>
              <a:rPr lang="en-US" altLang="ko-KR" sz="2400" i="1" dirty="0">
                <a:latin typeface="Arial" panose="020B0604020202020204" pitchFamily="34" charset="0"/>
              </a:rPr>
              <a:t>J-K</a:t>
            </a:r>
            <a:r>
              <a:rPr lang="en-US" altLang="ko-KR" sz="2400" dirty="0">
                <a:latin typeface="Arial" panose="020B0604020202020204" pitchFamily="34" charset="0"/>
              </a:rPr>
              <a:t> and </a:t>
            </a:r>
            <a:r>
              <a:rPr lang="en-US" altLang="ko-KR" sz="2400" i="1" dirty="0">
                <a:latin typeface="Arial" panose="020B0604020202020204" pitchFamily="34" charset="0"/>
              </a:rPr>
              <a:t>T</a:t>
            </a:r>
            <a:r>
              <a:rPr lang="en-US" altLang="ko-KR" sz="2400" dirty="0">
                <a:latin typeface="Arial" panose="020B0604020202020204" pitchFamily="34" charset="0"/>
              </a:rPr>
              <a:t> flip-flops</a:t>
            </a:r>
          </a:p>
          <a:p>
            <a:endParaRPr lang="en-US" altLang="ko-KR" sz="2400" dirty="0">
              <a:latin typeface="Arial" panose="020B0604020202020204" pitchFamily="34" charset="0"/>
            </a:endParaRPr>
          </a:p>
          <a:p>
            <a:r>
              <a:rPr lang="en-US" altLang="ko-KR" sz="2400" dirty="0">
                <a:latin typeface="Arial" panose="020B0604020202020204" pitchFamily="34" charset="0"/>
              </a:rPr>
              <a:t>3. Characteristic (next-state) equations </a:t>
            </a:r>
          </a:p>
          <a:p>
            <a:endParaRPr lang="en-US" altLang="ko-KR" sz="2400" dirty="0">
              <a:latin typeface="Arial" panose="020B0604020202020204" pitchFamily="34" charset="0"/>
            </a:endParaRPr>
          </a:p>
          <a:p>
            <a:r>
              <a:rPr lang="en-US" altLang="ko-KR" sz="2400" dirty="0">
                <a:latin typeface="Arial" panose="020B0604020202020204" pitchFamily="34" charset="0"/>
              </a:rPr>
              <a:t>4. Timing diagram</a:t>
            </a:r>
          </a:p>
          <a:p>
            <a:endParaRPr lang="en-US" altLang="ko-KR" sz="2400" dirty="0">
              <a:latin typeface="Arial" panose="020B0604020202020204" pitchFamily="34" charset="0"/>
            </a:endParaRPr>
          </a:p>
          <a:p>
            <a:r>
              <a:rPr lang="en-US" altLang="ko-KR" sz="2400" dirty="0">
                <a:latin typeface="Arial" panose="020B0604020202020204" pitchFamily="34" charset="0"/>
              </a:rPr>
              <a:t>5. Construction analysis of latches and flip-flops using gates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4122738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D Flip-Flop with </a:t>
            </a:r>
            <a:r>
              <a:rPr kumimoji="0" lang="en-US" altLang="ko-KR" sz="2000" i="1">
                <a:latin typeface="Times New Roman" panose="02020603050405020304" pitchFamily="18" charset="0"/>
              </a:rPr>
              <a:t>Clock Enable</a:t>
            </a:r>
          </a:p>
        </p:txBody>
      </p:sp>
      <p:grpSp>
        <p:nvGrpSpPr>
          <p:cNvPr id="106508" name="Group 12"/>
          <p:cNvGrpSpPr>
            <a:grpSpLocks/>
          </p:cNvGrpSpPr>
          <p:nvPr/>
        </p:nvGrpSpPr>
        <p:grpSpPr bwMode="auto">
          <a:xfrm>
            <a:off x="2566989" y="5445126"/>
            <a:ext cx="6173787" cy="917575"/>
            <a:chOff x="431" y="2928"/>
            <a:chExt cx="3889" cy="5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504" name="Object 8"/>
                <p:cNvSpPr txBox="1"/>
                <p:nvPr/>
              </p:nvSpPr>
              <p:spPr bwMode="auto">
                <a:xfrm>
                  <a:off x="2640" y="2928"/>
                  <a:ext cx="1392" cy="239"/>
                </a:xfrm>
                <a:prstGeom prst="rect">
                  <a:avLst/>
                </a:prstGeom>
                <a:solidFill>
                  <a:srgbClr val="EDF0AE"/>
                </a:solidFill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𝐶𝐸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6504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0" y="2928"/>
                  <a:ext cx="1392" cy="2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505" name="Object 9"/>
                <p:cNvSpPr txBox="1"/>
                <p:nvPr/>
              </p:nvSpPr>
              <p:spPr bwMode="auto">
                <a:xfrm>
                  <a:off x="2640" y="3264"/>
                  <a:ext cx="1680" cy="242"/>
                </a:xfrm>
                <a:prstGeom prst="rect">
                  <a:avLst/>
                </a:prstGeom>
                <a:solidFill>
                  <a:srgbClr val="EDF0AE"/>
                </a:solidFill>
                <a:ln>
                  <a:noFill/>
                </a:ln>
                <a:effectLst/>
                <a:ex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𝐶𝐸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106505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0" y="3264"/>
                  <a:ext cx="1680" cy="2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506" name="Text Box 10"/>
            <p:cNvSpPr txBox="1">
              <a:spLocks noChangeArrowheads="1"/>
            </p:cNvSpPr>
            <p:nvPr/>
          </p:nvSpPr>
          <p:spPr bwMode="auto">
            <a:xfrm>
              <a:off x="1194" y="3249"/>
              <a:ext cx="1368" cy="25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>
                  <a:latin typeface="Arial" panose="020B0604020202020204" pitchFamily="34" charset="0"/>
                </a:rPr>
                <a:t>The MUX output :</a:t>
              </a:r>
            </a:p>
          </p:txBody>
        </p:sp>
        <p:sp>
          <p:nvSpPr>
            <p:cNvPr id="106507" name="Text Box 11"/>
            <p:cNvSpPr txBox="1">
              <a:spLocks noChangeArrowheads="1"/>
            </p:cNvSpPr>
            <p:nvPr/>
          </p:nvSpPr>
          <p:spPr bwMode="auto">
            <a:xfrm>
              <a:off x="431" y="2931"/>
              <a:ext cx="2124" cy="25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dirty="0">
                  <a:latin typeface="Arial" panose="020B0604020202020204" pitchFamily="34" charset="0"/>
                </a:rPr>
                <a:t>The characteristic equation :</a:t>
              </a:r>
            </a:p>
          </p:txBody>
        </p:sp>
      </p:grp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703388" y="4659313"/>
            <a:ext cx="3960812" cy="3667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800" dirty="0">
                <a:latin typeface="Arial" panose="020B0604020202020204" pitchFamily="34" charset="0"/>
              </a:rPr>
              <a:t>(may result in </a:t>
            </a:r>
            <a:r>
              <a:rPr kumimoji="0" lang="en-US" altLang="ko-KR" sz="1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loss of synchronization</a:t>
            </a:r>
            <a:r>
              <a:rPr kumimoji="0" lang="en-US" altLang="ko-KR" sz="18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6888163" y="4676776"/>
            <a:ext cx="27368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800">
                <a:latin typeface="Arial" panose="020B0604020202020204" pitchFamily="34" charset="0"/>
              </a:rPr>
              <a:t>(ideal synchronization)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AAAB29A-CAA2-4118-A0ED-472F1E1BDD8D}"/>
              </a:ext>
            </a:extLst>
          </p:cNvPr>
          <p:cNvGrpSpPr/>
          <p:nvPr/>
        </p:nvGrpSpPr>
        <p:grpSpPr>
          <a:xfrm>
            <a:off x="1594623" y="2209801"/>
            <a:ext cx="9001941" cy="2308225"/>
            <a:chOff x="70622" y="2209800"/>
            <a:chExt cx="9001941" cy="2308225"/>
          </a:xfrm>
        </p:grpSpPr>
        <p:pic>
          <p:nvPicPr>
            <p:cNvPr id="106503" name="Picture 7" descr="roth+f11-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209800"/>
              <a:ext cx="8964613" cy="230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511" name="Oval 15"/>
            <p:cNvSpPr>
              <a:spLocks noChangeArrowheads="1"/>
            </p:cNvSpPr>
            <p:nvPr/>
          </p:nvSpPr>
          <p:spPr bwMode="auto">
            <a:xfrm>
              <a:off x="755650" y="3213100"/>
              <a:ext cx="1079500" cy="10080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7E6A2EB-551B-4056-A06A-85B7598E50B1}"/>
                    </a:ext>
                  </a:extLst>
                </p:cNvPr>
                <p:cNvSpPr txBox="1"/>
                <p:nvPr/>
              </p:nvSpPr>
              <p:spPr>
                <a:xfrm>
                  <a:off x="7372254" y="2533557"/>
                  <a:ext cx="108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ko-KR" sz="12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7E6A2EB-551B-4056-A06A-85B7598E5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254" y="2533557"/>
                  <a:ext cx="10800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8889" r="-38889" b="-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3204EA-4F76-4CA7-9C83-C3E052ABBD86}"/>
                    </a:ext>
                  </a:extLst>
                </p:cNvPr>
                <p:cNvSpPr txBox="1"/>
                <p:nvPr/>
              </p:nvSpPr>
              <p:spPr>
                <a:xfrm>
                  <a:off x="7290071" y="3121223"/>
                  <a:ext cx="30439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CE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3204EA-4F76-4CA7-9C83-C3E052ABB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071" y="3121223"/>
                  <a:ext cx="30439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8000" r="-2600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E56D02-9DA1-4F6E-9F15-C0BEB7E1B3B8}"/>
                    </a:ext>
                  </a:extLst>
                </p:cNvPr>
                <p:cNvSpPr txBox="1"/>
                <p:nvPr/>
              </p:nvSpPr>
              <p:spPr>
                <a:xfrm>
                  <a:off x="6696419" y="2689396"/>
                  <a:ext cx="40390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E56D02-9DA1-4F6E-9F15-C0BEB7E1B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19" y="2689396"/>
                  <a:ext cx="403906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6418" r="-7463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BABA415-02FE-46DA-A7BE-A904BB0D5AFF}"/>
                    </a:ext>
                  </a:extLst>
                </p:cNvPr>
                <p:cNvSpPr txBox="1"/>
                <p:nvPr/>
              </p:nvSpPr>
              <p:spPr>
                <a:xfrm>
                  <a:off x="2843808" y="2574734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BABA415-02FE-46DA-A7BE-A904BB0D5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2574734"/>
                  <a:ext cx="272292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2727" r="-22727" b="-29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B97EFE-79F3-4570-B5BA-5EE70C7544EA}"/>
                    </a:ext>
                  </a:extLst>
                </p:cNvPr>
                <p:cNvSpPr txBox="1"/>
                <p:nvPr/>
              </p:nvSpPr>
              <p:spPr>
                <a:xfrm>
                  <a:off x="2835857" y="3563242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B97EFE-79F3-4570-B5BA-5EE70C754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857" y="3563242"/>
                  <a:ext cx="272292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7778" t="-4000" r="-37778" b="-3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3EB4394-627E-4F3F-9FD2-0CA94982722D}"/>
                    </a:ext>
                  </a:extLst>
                </p:cNvPr>
                <p:cNvSpPr txBox="1"/>
                <p:nvPr/>
              </p:nvSpPr>
              <p:spPr>
                <a:xfrm>
                  <a:off x="6522548" y="3555289"/>
                  <a:ext cx="60388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CLK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3EB4394-627E-4F3F-9FD2-0CA94982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2548" y="3555289"/>
                  <a:ext cx="603881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2020" r="-101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4B7148-F0BB-4E34-8EB1-6532FF825C27}"/>
                    </a:ext>
                  </a:extLst>
                </p:cNvPr>
                <p:cNvSpPr txBox="1"/>
                <p:nvPr/>
              </p:nvSpPr>
              <p:spPr>
                <a:xfrm>
                  <a:off x="8480704" y="2575244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4B7148-F0BB-4E34-8EB1-6532FF825C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0704" y="2575244"/>
                  <a:ext cx="272292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22222" r="-20000" b="-29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73906A0-097A-4EA1-BFC3-3EE3EA80C251}"/>
                    </a:ext>
                  </a:extLst>
                </p:cNvPr>
                <p:cNvSpPr txBox="1"/>
                <p:nvPr/>
              </p:nvSpPr>
              <p:spPr>
                <a:xfrm>
                  <a:off x="5228017" y="2563306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73906A0-097A-4EA1-BFC3-3EE3EA80C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8017" y="2563306"/>
                  <a:ext cx="272292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22727" r="-22727" b="-29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9B6256B-9328-41C6-94A6-D5B0EB0D612E}"/>
                    </a:ext>
                  </a:extLst>
                </p:cNvPr>
                <p:cNvSpPr txBox="1"/>
                <p:nvPr/>
              </p:nvSpPr>
              <p:spPr>
                <a:xfrm>
                  <a:off x="5230709" y="3563242"/>
                  <a:ext cx="27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9B6256B-9328-41C6-94A6-D5B0EB0D61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0709" y="3563242"/>
                  <a:ext cx="272292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37778" t="-4000" r="-37778" b="-3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105E8F0-3B0A-43C5-8534-EDF25615F85D}"/>
                    </a:ext>
                  </a:extLst>
                </p:cNvPr>
                <p:cNvSpPr txBox="1"/>
                <p:nvPr/>
              </p:nvSpPr>
              <p:spPr>
                <a:xfrm>
                  <a:off x="8388350" y="3563242"/>
                  <a:ext cx="36464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105E8F0-3B0A-43C5-8534-EDF25615F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350" y="3563242"/>
                  <a:ext cx="364646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6667" t="-4000" r="-15000" b="-3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D3B3F98-1360-421E-B36E-F0F61FF549BF}"/>
                    </a:ext>
                  </a:extLst>
                </p:cNvPr>
                <p:cNvSpPr txBox="1"/>
                <p:nvPr/>
              </p:nvSpPr>
              <p:spPr>
                <a:xfrm>
                  <a:off x="2332105" y="3563242"/>
                  <a:ext cx="30439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D3B3F98-1360-421E-B36E-F0F61FF54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2105" y="3563242"/>
                  <a:ext cx="304395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26531" r="-28571"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86F06E-CFF4-4BBF-A921-43AB5EC20161}"/>
                    </a:ext>
                  </a:extLst>
                </p:cNvPr>
                <p:cNvSpPr txBox="1"/>
                <p:nvPr/>
              </p:nvSpPr>
              <p:spPr>
                <a:xfrm>
                  <a:off x="4764021" y="3555290"/>
                  <a:ext cx="30439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86F06E-CFF4-4BBF-A921-43AB5EC20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021" y="3555290"/>
                  <a:ext cx="304395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24000" r="-2600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8B8C72A-0B70-4C76-BFD9-29711C5CC11D}"/>
                    </a:ext>
                  </a:extLst>
                </p:cNvPr>
                <p:cNvSpPr txBox="1"/>
                <p:nvPr/>
              </p:nvSpPr>
              <p:spPr>
                <a:xfrm>
                  <a:off x="7985136" y="3563996"/>
                  <a:ext cx="30439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8B8C72A-0B70-4C76-BFD9-29711C5CC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136" y="3563996"/>
                  <a:ext cx="304395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26000" r="-26000"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3566449-86C5-4152-983D-E5DA2FAC4774}"/>
                    </a:ext>
                  </a:extLst>
                </p:cNvPr>
                <p:cNvSpPr txBox="1"/>
                <p:nvPr/>
              </p:nvSpPr>
              <p:spPr>
                <a:xfrm>
                  <a:off x="70622" y="3363912"/>
                  <a:ext cx="60388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CLK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3566449-86C5-4152-983D-E5DA2FAC4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2" y="3363912"/>
                  <a:ext cx="603881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2020" r="-1010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ACF461C-915A-4C96-B4BB-BC74E06F1E61}"/>
                    </a:ext>
                  </a:extLst>
                </p:cNvPr>
                <p:cNvSpPr txBox="1"/>
                <p:nvPr/>
              </p:nvSpPr>
              <p:spPr>
                <a:xfrm>
                  <a:off x="2245628" y="2608459"/>
                  <a:ext cx="22678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ACF461C-915A-4C96-B4BB-BC74E06F1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628" y="2608459"/>
                  <a:ext cx="226787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28947" r="-23684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73DBD09-04E6-46E7-BF4B-8402A175EE5B}"/>
                    </a:ext>
                  </a:extLst>
                </p:cNvPr>
                <p:cNvSpPr txBox="1"/>
                <p:nvPr/>
              </p:nvSpPr>
              <p:spPr>
                <a:xfrm>
                  <a:off x="4621539" y="2600236"/>
                  <a:ext cx="22678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73DBD09-04E6-46E7-BF4B-8402A175E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539" y="2600236"/>
                  <a:ext cx="226787" cy="307777"/>
                </a:xfrm>
                <a:prstGeom prst="rect">
                  <a:avLst/>
                </a:prstGeom>
                <a:blipFill>
                  <a:blip r:embed="rId20"/>
                  <a:stretch>
                    <a:fillRect l="-29730" r="-27027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25BBAFA-73AA-4794-997E-AA8B32381554}"/>
                    </a:ext>
                  </a:extLst>
                </p:cNvPr>
                <p:cNvSpPr txBox="1"/>
                <p:nvPr/>
              </p:nvSpPr>
              <p:spPr>
                <a:xfrm>
                  <a:off x="7874226" y="2574734"/>
                  <a:ext cx="22678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25BBAFA-73AA-4794-997E-AA8B323815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226" y="2574734"/>
                  <a:ext cx="226787" cy="307777"/>
                </a:xfrm>
                <a:prstGeom prst="rect">
                  <a:avLst/>
                </a:prstGeom>
                <a:blipFill>
                  <a:blip r:embed="rId21"/>
                  <a:stretch>
                    <a:fillRect l="-32432" r="-24324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E0D8167-70C5-4D04-B12F-2E81AF9D951E}"/>
                    </a:ext>
                  </a:extLst>
                </p:cNvPr>
                <p:cNvSpPr txBox="1"/>
                <p:nvPr/>
              </p:nvSpPr>
              <p:spPr>
                <a:xfrm>
                  <a:off x="4627989" y="3019617"/>
                  <a:ext cx="30439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CE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E0D8167-70C5-4D04-B12F-2E81AF9D9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989" y="3019617"/>
                  <a:ext cx="304395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26000" r="-2800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7B8B496-06CB-40A2-88AD-9F00467290AF}"/>
                    </a:ext>
                  </a:extLst>
                </p:cNvPr>
                <p:cNvSpPr txBox="1"/>
                <p:nvPr/>
              </p:nvSpPr>
              <p:spPr>
                <a:xfrm>
                  <a:off x="280394" y="3696519"/>
                  <a:ext cx="30439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En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7B8B496-06CB-40A2-88AD-9F0046729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94" y="3696519"/>
                  <a:ext cx="304395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28000" r="-2400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Rectangle 2">
            <a:extLst>
              <a:ext uri="{FF2B5EF4-FFF2-40B4-BE49-F238E27FC236}">
                <a16:creationId xmlns:a16="http://schemas.microsoft.com/office/drawing/2014/main" id="{2EAFF776-A5B7-43BF-BA0B-E862A4724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60649"/>
            <a:ext cx="10515600" cy="792087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Flip-Flops with Additional Inputs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8" name="Object 8"/>
              <p:cNvSpPr txBox="1"/>
              <p:nvPr/>
            </p:nvSpPr>
            <p:spPr bwMode="auto">
              <a:xfrm>
                <a:off x="2855640" y="2624807"/>
                <a:ext cx="2999060" cy="403225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nor/>
                        </m:rPr>
                        <a:rPr lang="ko-KR" alt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𝑆𝑅</m:t>
                          </m:r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10752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5640" y="2624807"/>
                <a:ext cx="2999060" cy="403225"/>
              </a:xfrm>
              <a:prstGeom prst="rect">
                <a:avLst/>
              </a:prstGeom>
              <a:blipFill>
                <a:blip r:embed="rId2"/>
                <a:stretch>
                  <a:fillRect b="-1060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29" name="Object 9"/>
              <p:cNvSpPr txBox="1"/>
              <p:nvPr/>
            </p:nvSpPr>
            <p:spPr bwMode="auto">
              <a:xfrm>
                <a:off x="3719736" y="3102644"/>
                <a:ext cx="2134964" cy="398462"/>
              </a:xfrm>
              <a:prstGeom prst="rect">
                <a:avLst/>
              </a:prstGeom>
              <a:solidFill>
                <a:srgbClr val="00FF00">
                  <a:alpha val="28999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𝐺𝐷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10752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9736" y="3102644"/>
                <a:ext cx="2134964" cy="398462"/>
              </a:xfrm>
              <a:prstGeom prst="rect">
                <a:avLst/>
              </a:prstGeom>
              <a:blipFill>
                <a:blip r:embed="rId3"/>
                <a:stretch>
                  <a:fillRect r="-571" b="-1230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30" name="Object 10"/>
              <p:cNvSpPr txBox="1"/>
              <p:nvPr/>
            </p:nvSpPr>
            <p:spPr bwMode="auto">
              <a:xfrm>
                <a:off x="4727848" y="3593182"/>
                <a:ext cx="1126852" cy="411163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10753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7848" y="3593182"/>
                <a:ext cx="1126852" cy="411163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31" name="Object 11"/>
              <p:cNvSpPr txBox="1"/>
              <p:nvPr/>
            </p:nvSpPr>
            <p:spPr bwMode="auto">
              <a:xfrm>
                <a:off x="3200748" y="4088481"/>
                <a:ext cx="2653952" cy="420688"/>
              </a:xfrm>
              <a:prstGeom prst="rect">
                <a:avLst/>
              </a:prstGeom>
              <a:solidFill>
                <a:srgbClr val="00FF00">
                  <a:alpha val="25999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𝐶𝐸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10753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748" y="4088481"/>
                <a:ext cx="2653952" cy="420688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32" name="Object 12"/>
              <p:cNvSpPr txBox="1"/>
              <p:nvPr/>
            </p:nvSpPr>
            <p:spPr bwMode="auto">
              <a:xfrm>
                <a:off x="3719736" y="4590132"/>
                <a:ext cx="2134964" cy="422275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10753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9736" y="4590132"/>
                <a:ext cx="2134964" cy="422275"/>
              </a:xfrm>
              <a:prstGeom prst="rect">
                <a:avLst/>
              </a:prstGeom>
              <a:blipFill>
                <a:blip r:embed="rId6"/>
                <a:stretch>
                  <a:fillRect r="-571" b="-869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33" name="Object 13"/>
              <p:cNvSpPr txBox="1"/>
              <p:nvPr/>
            </p:nvSpPr>
            <p:spPr bwMode="auto">
              <a:xfrm>
                <a:off x="2639616" y="5094957"/>
                <a:ext cx="3215084" cy="422275"/>
              </a:xfrm>
              <a:prstGeom prst="rect">
                <a:avLst/>
              </a:prstGeom>
              <a:solidFill>
                <a:srgbClr val="00FF00">
                  <a:alpha val="25000"/>
                </a:srgbClr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10753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9616" y="5094957"/>
                <a:ext cx="3215084" cy="422275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6178551" y="2631157"/>
            <a:ext cx="2581275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</a:rPr>
              <a:t>(S-R latch or flip-flop)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178551" y="3104232"/>
            <a:ext cx="1847850" cy="396875"/>
          </a:xfrm>
          <a:prstGeom prst="rect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>
                <a:latin typeface="Arial" panose="020B0604020202020204" pitchFamily="34" charset="0"/>
              </a:rPr>
              <a:t>(gated D latch)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178551" y="3607470"/>
            <a:ext cx="1425575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>
                <a:latin typeface="Arial" panose="020B0604020202020204" pitchFamily="34" charset="0"/>
              </a:rPr>
              <a:t>(D flip-flop)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6178551" y="4112295"/>
            <a:ext cx="1863725" cy="396875"/>
          </a:xfrm>
          <a:prstGeom prst="rect">
            <a:avLst/>
          </a:prstGeom>
          <a:solidFill>
            <a:srgbClr val="00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>
                <a:latin typeface="Arial" panose="020B0604020202020204" pitchFamily="34" charset="0"/>
              </a:rPr>
              <a:t>(D-CE flip-flop)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6178551" y="4615532"/>
            <a:ext cx="1622425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>
                <a:latin typeface="Arial" panose="020B0604020202020204" pitchFamily="34" charset="0"/>
              </a:rPr>
              <a:t>(J-K flip-flop)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6178551" y="5085432"/>
            <a:ext cx="1397000" cy="396875"/>
          </a:xfrm>
          <a:prstGeom prst="rect">
            <a:avLst/>
          </a:prstGeom>
          <a:solidFill>
            <a:srgbClr val="00FF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>
                <a:latin typeface="Arial" panose="020B0604020202020204" pitchFamily="34" charset="0"/>
              </a:rPr>
              <a:t>(T flip-flop)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C440A0E-0697-4CE3-9032-473694075125}"/>
              </a:ext>
            </a:extLst>
          </p:cNvPr>
          <p:cNvSpPr/>
          <p:nvPr/>
        </p:nvSpPr>
        <p:spPr>
          <a:xfrm>
            <a:off x="3943419" y="1622873"/>
            <a:ext cx="3608680" cy="46166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</a:rPr>
              <a:t>Characteristic Equations 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Dscf00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778098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Introduction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135559" y="1700214"/>
            <a:ext cx="7776865" cy="3120854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400" u="sng" dirty="0">
                <a:latin typeface="Arial" panose="020B0604020202020204" pitchFamily="34" charset="0"/>
              </a:rPr>
              <a:t>Logic Circuit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ko-KR" sz="2400" dirty="0">
                <a:latin typeface="Arial" panose="020B0604020202020204" pitchFamily="34" charset="0"/>
              </a:rPr>
              <a:t>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Combinational</a:t>
            </a:r>
            <a:r>
              <a:rPr lang="en-US" altLang="ko-KR" sz="2400" dirty="0">
                <a:latin typeface="Arial" panose="020B0604020202020204" pitchFamily="34" charset="0"/>
              </a:rPr>
              <a:t> logic circuit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ko-KR" sz="2400" dirty="0">
                <a:latin typeface="Arial" panose="020B0604020202020204" pitchFamily="34" charset="0"/>
              </a:rPr>
              <a:t> </a:t>
            </a:r>
            <a:r>
              <a:rPr lang="en-US" altLang="ko-KR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Sequential</a:t>
            </a:r>
            <a:r>
              <a:rPr lang="en-US" altLang="ko-KR" sz="2400" dirty="0">
                <a:latin typeface="Arial" panose="020B0604020202020204" pitchFamily="34" charset="0"/>
              </a:rPr>
              <a:t> logic circuit: output depends on </a:t>
            </a:r>
          </a:p>
          <a:p>
            <a:pPr lvl="1">
              <a:spcBef>
                <a:spcPct val="2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</a:rPr>
              <a:t> Present input</a:t>
            </a:r>
          </a:p>
          <a:p>
            <a:pPr lvl="1">
              <a:spcBef>
                <a:spcPct val="2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</a:rPr>
              <a:t> Past sequence of inputs</a:t>
            </a:r>
          </a:p>
          <a:p>
            <a:pPr lvl="2">
              <a:spcBef>
                <a:spcPct val="20000"/>
              </a:spcBef>
              <a:buSzPct val="70000"/>
              <a:buFont typeface="Wingdings" panose="05000000000000000000" pitchFamily="2" charset="2"/>
              <a:buChar char="v"/>
            </a:pPr>
            <a:r>
              <a:rPr lang="en-US" altLang="ko-KR" sz="2400" dirty="0">
                <a:latin typeface="Arial" panose="020B0604020202020204" pitchFamily="34" charset="0"/>
              </a:rPr>
              <a:t> Memory circuit</a:t>
            </a:r>
          </a:p>
          <a:p>
            <a:pPr lvl="2">
              <a:spcBef>
                <a:spcPct val="20000"/>
              </a:spcBef>
              <a:buSzPct val="70000"/>
              <a:buFont typeface="Wingdings" panose="05000000000000000000" pitchFamily="2" charset="2"/>
              <a:buChar char="v"/>
            </a:pPr>
            <a:r>
              <a:rPr lang="en-US" altLang="ko-KR" sz="2400" dirty="0">
                <a:latin typeface="Arial" panose="020B0604020202020204" pitchFamily="34" charset="0"/>
              </a:rPr>
              <a:t> Feedback circuit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804864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Introduction</a:t>
            </a:r>
          </a:p>
        </p:txBody>
      </p:sp>
      <p:pic>
        <p:nvPicPr>
          <p:cNvPr id="206852" name="Picture 4" descr="roth+f1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1"/>
            <a:ext cx="7620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4" name="Picture 6" descr="roth+f11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3364"/>
            <a:ext cx="48768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6167439" y="2276476"/>
            <a:ext cx="1944687" cy="39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i="1">
                <a:latin typeface="Arial" panose="020B0604020202020204" pitchFamily="34" charset="0"/>
              </a:rPr>
              <a:t>Unstable</a:t>
            </a:r>
            <a:r>
              <a:rPr lang="en-US" altLang="ko-KR" sz="2000">
                <a:latin typeface="Arial" panose="020B0604020202020204" pitchFamily="34" charset="0"/>
              </a:rPr>
              <a:t> state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2063750" y="1484314"/>
            <a:ext cx="338455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000">
                <a:latin typeface="Arial" panose="020B0604020202020204" pitchFamily="34" charset="0"/>
              </a:rPr>
              <a:t>An Inverter with Feedback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2063751" y="4570414"/>
            <a:ext cx="374491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000">
                <a:latin typeface="Arial" panose="020B0604020202020204" pitchFamily="34" charset="0"/>
              </a:rPr>
              <a:t>Two Inverters with Feedback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6240464" y="4570414"/>
            <a:ext cx="1944687" cy="39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i="1">
                <a:latin typeface="Arial" panose="020B0604020202020204" pitchFamily="34" charset="0"/>
              </a:rPr>
              <a:t>Stable</a:t>
            </a:r>
            <a:r>
              <a:rPr lang="en-US" altLang="ko-KR" sz="2000">
                <a:latin typeface="Arial" panose="020B0604020202020204" pitchFamily="34" charset="0"/>
              </a:rPr>
              <a:t> state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804544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Set-Reset Latch</a:t>
            </a: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865188" y="1334928"/>
            <a:ext cx="187325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000">
                <a:latin typeface="Arial" panose="020B0604020202020204" pitchFamily="34" charset="0"/>
              </a:rPr>
              <a:t>Simple Latch</a:t>
            </a:r>
          </a:p>
        </p:txBody>
      </p:sp>
      <p:sp>
        <p:nvSpPr>
          <p:cNvPr id="88101" name="Text Box 37"/>
          <p:cNvSpPr txBox="1">
            <a:spLocks noChangeArrowheads="1"/>
          </p:cNvSpPr>
          <p:nvPr/>
        </p:nvSpPr>
        <p:spPr bwMode="auto">
          <a:xfrm>
            <a:off x="3424754" y="1382671"/>
            <a:ext cx="5327650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000" i="1">
                <a:latin typeface="Arial" panose="020B0604020202020204" pitchFamily="34" charset="0"/>
              </a:rPr>
              <a:t>Two</a:t>
            </a:r>
            <a:r>
              <a:rPr lang="en-US" altLang="ko-KR" sz="2000">
                <a:latin typeface="Arial" panose="020B0604020202020204" pitchFamily="34" charset="0"/>
              </a:rPr>
              <a:t> stable states and has </a:t>
            </a:r>
            <a:r>
              <a:rPr lang="en-US" altLang="ko-KR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memory</a:t>
            </a:r>
            <a:r>
              <a:rPr lang="en-US" altLang="ko-KR" sz="2000">
                <a:latin typeface="Arial" panose="020B0604020202020204" pitchFamily="34" charset="0"/>
              </a:rPr>
              <a:t> function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840030C-F06F-4869-9460-3DE52405E49F}"/>
              </a:ext>
            </a:extLst>
          </p:cNvPr>
          <p:cNvGrpSpPr/>
          <p:nvPr/>
        </p:nvGrpSpPr>
        <p:grpSpPr>
          <a:xfrm>
            <a:off x="3347420" y="1987550"/>
            <a:ext cx="5415580" cy="4351174"/>
            <a:chOff x="1823420" y="1987550"/>
            <a:chExt cx="5415580" cy="4351174"/>
          </a:xfrm>
        </p:grpSpPr>
        <p:pic>
          <p:nvPicPr>
            <p:cNvPr id="88095" name="Picture 31" descr="roth+f11-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825" y="2460625"/>
              <a:ext cx="5334000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97" name="Picture 33" descr="roth+f11-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876800"/>
              <a:ext cx="5257800" cy="1379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98" name="Text Box 34"/>
            <p:cNvSpPr txBox="1">
              <a:spLocks noChangeArrowheads="1"/>
            </p:cNvSpPr>
            <p:nvPr/>
          </p:nvSpPr>
          <p:spPr bwMode="auto">
            <a:xfrm>
              <a:off x="2195513" y="1987550"/>
              <a:ext cx="1944687" cy="36671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 →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</a:t>
              </a:r>
              <a:endPara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88102" name="Text Box 38"/>
            <p:cNvSpPr txBox="1">
              <a:spLocks noChangeArrowheads="1"/>
            </p:cNvSpPr>
            <p:nvPr/>
          </p:nvSpPr>
          <p:spPr bwMode="auto">
            <a:xfrm>
              <a:off x="5003800" y="1987550"/>
              <a:ext cx="2160588" cy="36671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= 1, </a:t>
              </a: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= 0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</a:t>
              </a:r>
            </a:p>
          </p:txBody>
        </p:sp>
        <p:sp>
          <p:nvSpPr>
            <p:cNvPr id="88108" name="AutoShape 44"/>
            <p:cNvSpPr>
              <a:spLocks noChangeArrowheads="1"/>
            </p:cNvSpPr>
            <p:nvPr/>
          </p:nvSpPr>
          <p:spPr bwMode="auto">
            <a:xfrm>
              <a:off x="4572000" y="2708275"/>
              <a:ext cx="215900" cy="36036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auto">
            <a:xfrm>
              <a:off x="2195513" y="4437063"/>
              <a:ext cx="1944687" cy="3667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 →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</a:t>
              </a:r>
              <a:endPara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88110" name="Text Box 46"/>
            <p:cNvSpPr txBox="1">
              <a:spLocks noChangeArrowheads="1"/>
            </p:cNvSpPr>
            <p:nvPr/>
          </p:nvSpPr>
          <p:spPr bwMode="auto">
            <a:xfrm>
              <a:off x="5003800" y="4437063"/>
              <a:ext cx="2160588" cy="3667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= 0, </a:t>
              </a: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= 1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 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</a:t>
              </a:r>
            </a:p>
          </p:txBody>
        </p:sp>
        <p:sp>
          <p:nvSpPr>
            <p:cNvPr id="88111" name="AutoShape 47"/>
            <p:cNvSpPr>
              <a:spLocks noChangeArrowheads="1"/>
            </p:cNvSpPr>
            <p:nvPr/>
          </p:nvSpPr>
          <p:spPr bwMode="auto">
            <a:xfrm rot="3408304">
              <a:off x="4484688" y="3482975"/>
              <a:ext cx="403225" cy="1120775"/>
            </a:xfrm>
            <a:prstGeom prst="downArrow">
              <a:avLst>
                <a:gd name="adj1" fmla="val 50000"/>
                <a:gd name="adj2" fmla="val 694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auto">
            <a:xfrm>
              <a:off x="4572000" y="5084763"/>
              <a:ext cx="215900" cy="3603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auto">
            <a:xfrm rot="7665785">
              <a:off x="4549775" y="3354388"/>
              <a:ext cx="403225" cy="1066800"/>
            </a:xfrm>
            <a:prstGeom prst="downArrow">
              <a:avLst>
                <a:gd name="adj1" fmla="val 50000"/>
                <a:gd name="adj2" fmla="val 66142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9BA65CC-C67C-4C5A-92B4-A284C2A981C2}"/>
                </a:ext>
              </a:extLst>
            </p:cNvPr>
            <p:cNvSpPr txBox="1"/>
            <p:nvPr/>
          </p:nvSpPr>
          <p:spPr>
            <a:xfrm>
              <a:off x="1823420" y="3137024"/>
              <a:ext cx="175295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F11DB5-D5DA-421D-8F89-0B5D0553B611}"/>
                </a:ext>
              </a:extLst>
            </p:cNvPr>
            <p:cNvSpPr txBox="1"/>
            <p:nvPr/>
          </p:nvSpPr>
          <p:spPr>
            <a:xfrm>
              <a:off x="2985296" y="5694363"/>
              <a:ext cx="197737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7C1589-25FF-4C74-AD23-3CD1F683A944}"/>
                </a:ext>
              </a:extLst>
            </p:cNvPr>
            <p:cNvSpPr txBox="1"/>
            <p:nvPr/>
          </p:nvSpPr>
          <p:spPr>
            <a:xfrm>
              <a:off x="5855017" y="2649341"/>
              <a:ext cx="19773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A97373-6CBD-467F-95AF-A4AD6EC16C07}"/>
                </a:ext>
              </a:extLst>
            </p:cNvPr>
            <p:cNvSpPr txBox="1"/>
            <p:nvPr/>
          </p:nvSpPr>
          <p:spPr>
            <a:xfrm>
              <a:off x="4140200" y="5157787"/>
              <a:ext cx="2201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9A1343-32B8-42A5-B82B-5D5418235B7D}"/>
                </a:ext>
              </a:extLst>
            </p:cNvPr>
            <p:cNvSpPr txBox="1"/>
            <p:nvPr/>
          </p:nvSpPr>
          <p:spPr>
            <a:xfrm>
              <a:off x="4754210" y="5549245"/>
              <a:ext cx="175295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035B05-3879-4991-B4E0-477BF01D0A69}"/>
                </a:ext>
              </a:extLst>
            </p:cNvPr>
            <p:cNvSpPr txBox="1"/>
            <p:nvPr/>
          </p:nvSpPr>
          <p:spPr>
            <a:xfrm>
              <a:off x="1926858" y="5557097"/>
              <a:ext cx="175295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99690C-62AB-40C4-B4BB-751ECF0F9AE2}"/>
                </a:ext>
              </a:extLst>
            </p:cNvPr>
            <p:cNvSpPr txBox="1"/>
            <p:nvPr/>
          </p:nvSpPr>
          <p:spPr>
            <a:xfrm>
              <a:off x="4736543" y="3136044"/>
              <a:ext cx="175295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5F9315-04D9-4A48-8CDF-6B80E006C06C}"/>
                </a:ext>
              </a:extLst>
            </p:cNvPr>
            <p:cNvSpPr txBox="1"/>
            <p:nvPr/>
          </p:nvSpPr>
          <p:spPr>
            <a:xfrm>
              <a:off x="5825319" y="5706111"/>
              <a:ext cx="197737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81B70C-9150-427E-97D1-91263C06934B}"/>
                </a:ext>
              </a:extLst>
            </p:cNvPr>
            <p:cNvSpPr txBox="1"/>
            <p:nvPr/>
          </p:nvSpPr>
          <p:spPr>
            <a:xfrm>
              <a:off x="5814617" y="3307422"/>
              <a:ext cx="197737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3DB23D-5A35-4E3A-9D0D-F90DEF5C9414}"/>
                </a:ext>
              </a:extLst>
            </p:cNvPr>
            <p:cNvSpPr txBox="1"/>
            <p:nvPr/>
          </p:nvSpPr>
          <p:spPr>
            <a:xfrm>
              <a:off x="2943906" y="3291520"/>
              <a:ext cx="197737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133410-31A6-4D10-AA63-7EB6A2CB4580}"/>
                </a:ext>
              </a:extLst>
            </p:cNvPr>
            <p:cNvSpPr txBox="1"/>
            <p:nvPr/>
          </p:nvSpPr>
          <p:spPr>
            <a:xfrm>
              <a:off x="3063023" y="5034677"/>
              <a:ext cx="19773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435BE9-B98B-4F2B-9F4E-A51CCF2E30B1}"/>
                </a:ext>
              </a:extLst>
            </p:cNvPr>
            <p:cNvSpPr txBox="1"/>
            <p:nvPr/>
          </p:nvSpPr>
          <p:spPr>
            <a:xfrm>
              <a:off x="5901403" y="5018723"/>
              <a:ext cx="19773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CDAB5D-409F-4E8A-AE76-E467E67D5557}"/>
                </a:ext>
              </a:extLst>
            </p:cNvPr>
            <p:cNvSpPr txBox="1"/>
            <p:nvPr/>
          </p:nvSpPr>
          <p:spPr>
            <a:xfrm>
              <a:off x="2993435" y="2617550"/>
              <a:ext cx="19773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ED1EC9-DD42-40FA-891C-3354171B6D32}"/>
                </a:ext>
              </a:extLst>
            </p:cNvPr>
            <p:cNvSpPr txBox="1"/>
            <p:nvPr/>
          </p:nvSpPr>
          <p:spPr>
            <a:xfrm>
              <a:off x="4074372" y="2749173"/>
              <a:ext cx="2201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6A8D67-DEFC-440B-9D0C-96093FEA9CAF}"/>
                </a:ext>
              </a:extLst>
            </p:cNvPr>
            <p:cNvSpPr txBox="1"/>
            <p:nvPr/>
          </p:nvSpPr>
          <p:spPr>
            <a:xfrm>
              <a:off x="6953491" y="5163185"/>
              <a:ext cx="2201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CE25BE-0644-4B39-BDBE-BF5FE546DDA2}"/>
                </a:ext>
              </a:extLst>
            </p:cNvPr>
            <p:cNvSpPr txBox="1"/>
            <p:nvPr/>
          </p:nvSpPr>
          <p:spPr>
            <a:xfrm>
              <a:off x="6935954" y="2747549"/>
              <a:ext cx="2201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B4CA44-FD71-4F48-900D-6C04BDB59BD2}"/>
                </a:ext>
              </a:extLst>
            </p:cNvPr>
            <p:cNvSpPr txBox="1"/>
            <p:nvPr/>
          </p:nvSpPr>
          <p:spPr>
            <a:xfrm>
              <a:off x="2148665" y="3180352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C44972-56D9-426A-BA27-9223C5864F15}"/>
                </a:ext>
              </a:extLst>
            </p:cNvPr>
            <p:cNvSpPr txBox="1"/>
            <p:nvPr/>
          </p:nvSpPr>
          <p:spPr>
            <a:xfrm>
              <a:off x="4102954" y="3059366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4FBAA4-54C5-47B6-A9F1-E602199D4832}"/>
                </a:ext>
              </a:extLst>
            </p:cNvPr>
            <p:cNvSpPr txBox="1"/>
            <p:nvPr/>
          </p:nvSpPr>
          <p:spPr>
            <a:xfrm>
              <a:off x="5886861" y="2934131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AE5790-CF47-4EB7-95D5-181AA5C179A2}"/>
                </a:ext>
              </a:extLst>
            </p:cNvPr>
            <p:cNvSpPr txBox="1"/>
            <p:nvPr/>
          </p:nvSpPr>
          <p:spPr>
            <a:xfrm>
              <a:off x="6128507" y="3343773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22F69A-490C-4AC6-9941-E628C9F8D72C}"/>
                </a:ext>
              </a:extLst>
            </p:cNvPr>
            <p:cNvSpPr txBox="1"/>
            <p:nvPr/>
          </p:nvSpPr>
          <p:spPr>
            <a:xfrm>
              <a:off x="3263277" y="3321050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D2AC51-30F6-4E25-8F14-DE8A8A853B95}"/>
                </a:ext>
              </a:extLst>
            </p:cNvPr>
            <p:cNvSpPr txBox="1"/>
            <p:nvPr/>
          </p:nvSpPr>
          <p:spPr>
            <a:xfrm>
              <a:off x="3035274" y="5350119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614F29-5854-4ADE-975F-91EB50A3501A}"/>
                </a:ext>
              </a:extLst>
            </p:cNvPr>
            <p:cNvSpPr txBox="1"/>
            <p:nvPr/>
          </p:nvSpPr>
          <p:spPr>
            <a:xfrm>
              <a:off x="5039510" y="5566569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446527-2DD9-4714-B3A3-1B55922EE941}"/>
                </a:ext>
              </a:extLst>
            </p:cNvPr>
            <p:cNvSpPr txBox="1"/>
            <p:nvPr/>
          </p:nvSpPr>
          <p:spPr>
            <a:xfrm>
              <a:off x="6963441" y="5470338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F191C6-5DD9-40E7-B884-56DA90B1508E}"/>
                </a:ext>
              </a:extLst>
            </p:cNvPr>
            <p:cNvSpPr txBox="1"/>
            <p:nvPr/>
          </p:nvSpPr>
          <p:spPr>
            <a:xfrm>
              <a:off x="3304515" y="5730714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C74CD37-A38D-40D8-BDB7-11230FA2939E}"/>
                </a:ext>
              </a:extLst>
            </p:cNvPr>
            <p:cNvSpPr txBox="1"/>
            <p:nvPr/>
          </p:nvSpPr>
          <p:spPr>
            <a:xfrm>
              <a:off x="2219619" y="5590087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107BBE-2F09-4EF0-8E84-DCB1ED4E43FF}"/>
                </a:ext>
              </a:extLst>
            </p:cNvPr>
            <p:cNvSpPr txBox="1"/>
            <p:nvPr/>
          </p:nvSpPr>
          <p:spPr>
            <a:xfrm>
              <a:off x="6135483" y="5742462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E406E72-E881-42A2-AA41-48E542BC8BF7}"/>
                </a:ext>
              </a:extLst>
            </p:cNvPr>
            <p:cNvSpPr txBox="1"/>
            <p:nvPr/>
          </p:nvSpPr>
          <p:spPr>
            <a:xfrm>
              <a:off x="5870297" y="5337969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5881D4-1846-43DF-8947-B4966F5446D1}"/>
                </a:ext>
              </a:extLst>
            </p:cNvPr>
            <p:cNvSpPr txBox="1"/>
            <p:nvPr/>
          </p:nvSpPr>
          <p:spPr>
            <a:xfrm>
              <a:off x="4143833" y="5484493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961C22-EE3B-4D1A-8915-B854D351FE15}"/>
                </a:ext>
              </a:extLst>
            </p:cNvPr>
            <p:cNvSpPr txBox="1"/>
            <p:nvPr/>
          </p:nvSpPr>
          <p:spPr>
            <a:xfrm>
              <a:off x="6953491" y="3062799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C8D790-78B5-4119-86EC-23F9044B7013}"/>
                </a:ext>
              </a:extLst>
            </p:cNvPr>
            <p:cNvSpPr txBox="1"/>
            <p:nvPr/>
          </p:nvSpPr>
          <p:spPr>
            <a:xfrm>
              <a:off x="5007910" y="3186469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169A9E0-9CE6-4DA9-AA3C-1FA751A67846}"/>
                </a:ext>
              </a:extLst>
            </p:cNvPr>
            <p:cNvSpPr txBox="1"/>
            <p:nvPr/>
          </p:nvSpPr>
          <p:spPr>
            <a:xfrm>
              <a:off x="2992140" y="2922175"/>
              <a:ext cx="1752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04" name="Oval 40"/>
            <p:cNvSpPr>
              <a:spLocks noChangeArrowheads="1"/>
            </p:cNvSpPr>
            <p:nvPr/>
          </p:nvSpPr>
          <p:spPr bwMode="auto">
            <a:xfrm>
              <a:off x="4716463" y="3141663"/>
              <a:ext cx="504825" cy="35877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113" name="Oval 49"/>
            <p:cNvSpPr>
              <a:spLocks noChangeArrowheads="1"/>
            </p:cNvSpPr>
            <p:nvPr/>
          </p:nvSpPr>
          <p:spPr bwMode="auto">
            <a:xfrm>
              <a:off x="1908175" y="5516563"/>
              <a:ext cx="504825" cy="35877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106" name="Rectangle 42"/>
            <p:cNvSpPr>
              <a:spLocks noChangeArrowheads="1"/>
            </p:cNvSpPr>
            <p:nvPr/>
          </p:nvSpPr>
          <p:spPr bwMode="auto">
            <a:xfrm>
              <a:off x="4111625" y="2781300"/>
              <a:ext cx="144463" cy="503238"/>
            </a:xfrm>
            <a:prstGeom prst="rect">
              <a:avLst/>
            </a:prstGeom>
            <a:solidFill>
              <a:srgbClr val="00FF00">
                <a:alpha val="1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107" name="Rectangle 43"/>
            <p:cNvSpPr>
              <a:spLocks noChangeArrowheads="1"/>
            </p:cNvSpPr>
            <p:nvPr/>
          </p:nvSpPr>
          <p:spPr bwMode="auto">
            <a:xfrm>
              <a:off x="6977063" y="2781300"/>
              <a:ext cx="144462" cy="503238"/>
            </a:xfrm>
            <a:prstGeom prst="rect">
              <a:avLst/>
            </a:prstGeom>
            <a:solidFill>
              <a:srgbClr val="00FF00">
                <a:alpha val="1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116" name="Rectangle 52"/>
            <p:cNvSpPr>
              <a:spLocks noChangeArrowheads="1"/>
            </p:cNvSpPr>
            <p:nvPr/>
          </p:nvSpPr>
          <p:spPr bwMode="auto">
            <a:xfrm>
              <a:off x="6991350" y="5191125"/>
              <a:ext cx="144463" cy="503238"/>
            </a:xfrm>
            <a:prstGeom prst="rect">
              <a:avLst/>
            </a:prstGeom>
            <a:solidFill>
              <a:srgbClr val="00FF00">
                <a:alpha val="1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115" name="Rectangle 51"/>
            <p:cNvSpPr>
              <a:spLocks noChangeArrowheads="1"/>
            </p:cNvSpPr>
            <p:nvPr/>
          </p:nvSpPr>
          <p:spPr bwMode="auto">
            <a:xfrm>
              <a:off x="4159250" y="5157788"/>
              <a:ext cx="144463" cy="503237"/>
            </a:xfrm>
            <a:prstGeom prst="rect">
              <a:avLst/>
            </a:prstGeom>
            <a:solidFill>
              <a:srgbClr val="00FF00">
                <a:alpha val="1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D86641-7370-4340-8E2A-447E0CACEE18}"/>
                </a:ext>
              </a:extLst>
            </p:cNvPr>
            <p:cNvSpPr txBox="1"/>
            <p:nvPr/>
          </p:nvSpPr>
          <p:spPr>
            <a:xfrm>
              <a:off x="3012873" y="3638927"/>
              <a:ext cx="301933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62DEEB-FB9C-48D6-8B03-CEF1DECB84EF}"/>
                </a:ext>
              </a:extLst>
            </p:cNvPr>
            <p:cNvSpPr txBox="1"/>
            <p:nvPr/>
          </p:nvSpPr>
          <p:spPr>
            <a:xfrm>
              <a:off x="5876713" y="3619248"/>
              <a:ext cx="313154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6058F0A-54C3-4658-96F6-40F4C81768F8}"/>
                </a:ext>
              </a:extLst>
            </p:cNvPr>
            <p:cNvSpPr txBox="1"/>
            <p:nvPr/>
          </p:nvSpPr>
          <p:spPr>
            <a:xfrm>
              <a:off x="3046105" y="5988683"/>
              <a:ext cx="301933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399903-D970-43AF-A18A-DC25C64997BF}"/>
                </a:ext>
              </a:extLst>
            </p:cNvPr>
            <p:cNvSpPr txBox="1"/>
            <p:nvPr/>
          </p:nvSpPr>
          <p:spPr>
            <a:xfrm>
              <a:off x="5875215" y="6019800"/>
              <a:ext cx="313154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14" name="Oval 50"/>
            <p:cNvSpPr>
              <a:spLocks noChangeArrowheads="1"/>
            </p:cNvSpPr>
            <p:nvPr/>
          </p:nvSpPr>
          <p:spPr bwMode="auto">
            <a:xfrm>
              <a:off x="5795963" y="5661025"/>
              <a:ext cx="504825" cy="35877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911424" y="1387478"/>
            <a:ext cx="1458912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S-R Latch</a:t>
            </a:r>
          </a:p>
        </p:txBody>
      </p:sp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2783756" y="1426682"/>
            <a:ext cx="3311525" cy="1138773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000" dirty="0">
                <a:solidFill>
                  <a:srgbClr val="3333FF"/>
                </a:solidFill>
                <a:latin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</a:rPr>
              <a:t>: </a:t>
            </a:r>
            <a:r>
              <a:rPr lang="en-US" altLang="ko-KR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Sets</a:t>
            </a:r>
            <a:r>
              <a:rPr lang="en-US" altLang="ko-KR" sz="2000" dirty="0">
                <a:latin typeface="Arial" panose="020B0604020202020204" pitchFamily="34" charset="0"/>
              </a:rPr>
              <a:t> the output to Q=1</a:t>
            </a:r>
          </a:p>
          <a:p>
            <a:pPr>
              <a:spcBef>
                <a:spcPct val="20000"/>
              </a:spcBef>
            </a:pPr>
            <a:r>
              <a:rPr lang="en-US" altLang="ko-KR" sz="2000" dirty="0">
                <a:solidFill>
                  <a:srgbClr val="3333FF"/>
                </a:solidFill>
                <a:latin typeface="Arial" panose="020B0604020202020204" pitchFamily="34" charset="0"/>
              </a:rPr>
              <a:t>R</a:t>
            </a:r>
            <a:r>
              <a:rPr lang="en-US" altLang="ko-KR" sz="2000" dirty="0">
                <a:latin typeface="Arial" panose="020B0604020202020204" pitchFamily="34" charset="0"/>
              </a:rPr>
              <a:t>: </a:t>
            </a:r>
            <a:r>
              <a:rPr lang="en-US" altLang="ko-KR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Resets</a:t>
            </a:r>
            <a:r>
              <a:rPr lang="en-US" altLang="ko-KR" sz="2000" dirty="0">
                <a:latin typeface="Arial" panose="020B0604020202020204" pitchFamily="34" charset="0"/>
              </a:rPr>
              <a:t> the output to Q=0</a:t>
            </a:r>
          </a:p>
          <a:p>
            <a:pPr>
              <a:spcBef>
                <a:spcPct val="20000"/>
              </a:spcBef>
            </a:pPr>
            <a:r>
              <a:rPr lang="en-US" altLang="ko-KR" sz="2000" i="1" dirty="0">
                <a:solidFill>
                  <a:srgbClr val="FF0000"/>
                </a:solidFill>
                <a:latin typeface="Arial" panose="020B0604020202020204" pitchFamily="34" charset="0"/>
              </a:rPr>
              <a:t>S=R=1 is not allowed</a:t>
            </a:r>
          </a:p>
        </p:txBody>
      </p:sp>
      <p:sp>
        <p:nvSpPr>
          <p:cNvPr id="89138" name="Text Box 50"/>
          <p:cNvSpPr txBox="1">
            <a:spLocks noChangeArrowheads="1"/>
          </p:cNvSpPr>
          <p:nvPr/>
        </p:nvSpPr>
        <p:spPr bwMode="auto">
          <a:xfrm>
            <a:off x="3432175" y="3213101"/>
            <a:ext cx="2592388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Cross-coupled Form</a:t>
            </a:r>
          </a:p>
        </p:txBody>
      </p:sp>
      <p:sp>
        <p:nvSpPr>
          <p:cNvPr id="89139" name="Text Box 51"/>
          <p:cNvSpPr txBox="1">
            <a:spLocks noChangeArrowheads="1"/>
          </p:cNvSpPr>
          <p:nvPr/>
        </p:nvSpPr>
        <p:spPr bwMode="auto">
          <a:xfrm>
            <a:off x="7319964" y="3213101"/>
            <a:ext cx="1152525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Symbol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B0612F-E29B-4EE6-B8EC-5003AF614BC6}"/>
              </a:ext>
            </a:extLst>
          </p:cNvPr>
          <p:cNvGrpSpPr/>
          <p:nvPr/>
        </p:nvGrpSpPr>
        <p:grpSpPr>
          <a:xfrm>
            <a:off x="3717925" y="3660999"/>
            <a:ext cx="5257800" cy="2960465"/>
            <a:chOff x="2193925" y="3660998"/>
            <a:chExt cx="5257800" cy="2960465"/>
          </a:xfrm>
        </p:grpSpPr>
        <p:pic>
          <p:nvPicPr>
            <p:cNvPr id="89134" name="Picture 46" descr="roth+f11-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925" y="3695700"/>
              <a:ext cx="5257800" cy="292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B2C657-C73B-49A8-BD2E-DE41AC9A3179}"/>
                </a:ext>
              </a:extLst>
            </p:cNvPr>
            <p:cNvSpPr txBox="1"/>
            <p:nvPr/>
          </p:nvSpPr>
          <p:spPr>
            <a:xfrm>
              <a:off x="3995936" y="5886788"/>
              <a:ext cx="188119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F8F214-8A9F-4202-B988-6B718698EC60}"/>
                </a:ext>
              </a:extLst>
            </p:cNvPr>
            <p:cNvSpPr txBox="1"/>
            <p:nvPr/>
          </p:nvSpPr>
          <p:spPr>
            <a:xfrm>
              <a:off x="2215385" y="5886788"/>
              <a:ext cx="213767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BD3910-F223-4A6D-8F02-D13EC6B38241}"/>
                </a:ext>
              </a:extLst>
            </p:cNvPr>
            <p:cNvSpPr txBox="1"/>
            <p:nvPr/>
          </p:nvSpPr>
          <p:spPr>
            <a:xfrm>
              <a:off x="7156722" y="5867316"/>
              <a:ext cx="188119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DC5360-F697-4885-863D-484218FABA03}"/>
                </a:ext>
              </a:extLst>
            </p:cNvPr>
            <p:cNvSpPr txBox="1"/>
            <p:nvPr/>
          </p:nvSpPr>
          <p:spPr>
            <a:xfrm>
              <a:off x="5376171" y="5867316"/>
              <a:ext cx="213767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109B19-A4B8-47C3-B6AA-F787BEDF11DC}"/>
                </a:ext>
              </a:extLst>
            </p:cNvPr>
            <p:cNvSpPr txBox="1"/>
            <p:nvPr/>
          </p:nvSpPr>
          <p:spPr>
            <a:xfrm>
              <a:off x="3799283" y="3695700"/>
              <a:ext cx="290712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ko-KR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ko-KR" altLang="en-US" sz="1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02557D-5235-442A-9370-16AA9F610003}"/>
                </a:ext>
              </a:extLst>
            </p:cNvPr>
            <p:cNvSpPr txBox="1"/>
            <p:nvPr/>
          </p:nvSpPr>
          <p:spPr>
            <a:xfrm>
              <a:off x="2428614" y="3660998"/>
              <a:ext cx="239415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BDF667-3232-46CA-8741-82C69DC8A0C9}"/>
                </a:ext>
              </a:extLst>
            </p:cNvPr>
            <p:cNvSpPr txBox="1"/>
            <p:nvPr/>
          </p:nvSpPr>
          <p:spPr>
            <a:xfrm>
              <a:off x="5334792" y="3695700"/>
              <a:ext cx="290712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ko-KR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ko-KR" altLang="en-US" sz="1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7DD7DA-6BE1-4869-9FBC-CD447238A0A5}"/>
                </a:ext>
              </a:extLst>
            </p:cNvPr>
            <p:cNvSpPr txBox="1"/>
            <p:nvPr/>
          </p:nvSpPr>
          <p:spPr>
            <a:xfrm>
              <a:off x="7156722" y="3660998"/>
              <a:ext cx="239415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1F476125-7CC9-4463-80B4-1965DCF89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804544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Set-Reset Latch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063750" y="1412875"/>
            <a:ext cx="6552530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>
                <a:latin typeface="Arial" panose="020B0604020202020204" pitchFamily="34" charset="0"/>
              </a:rPr>
              <a:t>Improper S-R Latch Operation (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altLang="ko-KR" sz="2000" dirty="0">
                <a:latin typeface="Arial" panose="020B0604020202020204" pitchFamily="34" charset="0"/>
              </a:rPr>
              <a:t> is prohibited)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782889" y="5229226"/>
            <a:ext cx="6192837" cy="113877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000" dirty="0">
                <a:latin typeface="Arial" panose="020B0604020202020204" pitchFamily="34" charset="0"/>
              </a:rPr>
              <a:t>If 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altLang="ko-KR" sz="2000" dirty="0">
                <a:latin typeface="Arial" panose="020B0604020202020204" pitchFamily="34" charset="0"/>
              </a:rPr>
              <a:t>, then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ko-KR" sz="2000" dirty="0">
                <a:latin typeface="Arial" panose="020B0604020202020204" pitchFamily="34" charset="0"/>
              </a:rPr>
              <a:t> It violates the basic rule of latch operation.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ko-KR" sz="2000" dirty="0">
                <a:latin typeface="Arial" panose="020B0604020202020204" pitchFamily="34" charset="0"/>
              </a:rPr>
              <a:t> It oscillates.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8AE73AB-1439-4792-BBE7-219D9FB8AAF1}"/>
              </a:ext>
            </a:extLst>
          </p:cNvPr>
          <p:cNvGrpSpPr/>
          <p:nvPr/>
        </p:nvGrpSpPr>
        <p:grpSpPr>
          <a:xfrm>
            <a:off x="3188852" y="2133601"/>
            <a:ext cx="5025135" cy="2790825"/>
            <a:chOff x="1664851" y="2133600"/>
            <a:chExt cx="5025135" cy="2790825"/>
          </a:xfrm>
        </p:grpSpPr>
        <p:pic>
          <p:nvPicPr>
            <p:cNvPr id="207878" name="Picture 6" descr="roth+f11-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133600"/>
              <a:ext cx="4895850" cy="279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650D2F-B47A-4091-9CE5-886C54EBA448}"/>
                </a:ext>
              </a:extLst>
            </p:cNvPr>
            <p:cNvSpPr txBox="1"/>
            <p:nvPr/>
          </p:nvSpPr>
          <p:spPr>
            <a:xfrm>
              <a:off x="1664851" y="2331325"/>
              <a:ext cx="188119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B92114-498D-48EE-994D-F3D89EDADDAB}"/>
                </a:ext>
              </a:extLst>
            </p:cNvPr>
            <p:cNvSpPr txBox="1"/>
            <p:nvPr/>
          </p:nvSpPr>
          <p:spPr>
            <a:xfrm>
              <a:off x="1692275" y="4365104"/>
              <a:ext cx="213767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30367D-1397-48A4-BBEF-ABFF5D4250F9}"/>
                </a:ext>
              </a:extLst>
            </p:cNvPr>
            <p:cNvSpPr txBox="1"/>
            <p:nvPr/>
          </p:nvSpPr>
          <p:spPr>
            <a:xfrm>
              <a:off x="4610127" y="2598473"/>
              <a:ext cx="213767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ko-KR" altLang="en-US" sz="1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B91215-A946-427D-AAB2-DF5E45521467}"/>
                </a:ext>
              </a:extLst>
            </p:cNvPr>
            <p:cNvSpPr txBox="1"/>
            <p:nvPr/>
          </p:nvSpPr>
          <p:spPr>
            <a:xfrm>
              <a:off x="4648529" y="4108876"/>
              <a:ext cx="239415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1E2C75-8C86-473E-9D04-C25C633597D4}"/>
                </a:ext>
              </a:extLst>
            </p:cNvPr>
            <p:cNvSpPr txBox="1"/>
            <p:nvPr/>
          </p:nvSpPr>
          <p:spPr>
            <a:xfrm>
              <a:off x="5029325" y="2602678"/>
              <a:ext cx="1624410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→ 1 → 0 → 1</a:t>
              </a:r>
              <a:endPara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B92105-1F7A-48E9-B06A-FF72E931EF7F}"/>
                </a:ext>
              </a:extLst>
            </p:cNvPr>
            <p:cNvSpPr txBox="1"/>
            <p:nvPr/>
          </p:nvSpPr>
          <p:spPr>
            <a:xfrm>
              <a:off x="5065576" y="4102497"/>
              <a:ext cx="1624410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→ 1 → 0 → 1</a:t>
              </a:r>
              <a:endPara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B9CC2F-1B2C-4A69-B356-36604487D8BF}"/>
                </a:ext>
              </a:extLst>
            </p:cNvPr>
            <p:cNvSpPr txBox="1"/>
            <p:nvPr/>
          </p:nvSpPr>
          <p:spPr>
            <a:xfrm>
              <a:off x="2123728" y="4574289"/>
              <a:ext cx="649784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→ 0</a:t>
              </a:r>
              <a:endPara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116FBE-F34A-4B97-80DC-A346500B322A}"/>
                </a:ext>
              </a:extLst>
            </p:cNvPr>
            <p:cNvSpPr txBox="1"/>
            <p:nvPr/>
          </p:nvSpPr>
          <p:spPr>
            <a:xfrm>
              <a:off x="2109902" y="2180376"/>
              <a:ext cx="649784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→ 0</a:t>
              </a:r>
              <a:endPara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DDC9C56B-BF2F-4A32-95CB-4CDE0359A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804544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Set-Reset Latch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095500" y="1484314"/>
            <a:ext cx="3640138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Timing Diagram for S-R Latch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9D7E4D7-6F55-4AEB-A56B-CD5BA30A30FD}"/>
              </a:ext>
            </a:extLst>
          </p:cNvPr>
          <p:cNvGrpSpPr/>
          <p:nvPr/>
        </p:nvGrpSpPr>
        <p:grpSpPr>
          <a:xfrm>
            <a:off x="2424114" y="2209800"/>
            <a:ext cx="7559675" cy="4141788"/>
            <a:chOff x="900113" y="2209800"/>
            <a:chExt cx="7559675" cy="4141788"/>
          </a:xfrm>
        </p:grpSpPr>
        <p:grpSp>
          <p:nvGrpSpPr>
            <p:cNvPr id="82615" name="Group 695"/>
            <p:cNvGrpSpPr>
              <a:grpSpLocks/>
            </p:cNvGrpSpPr>
            <p:nvPr/>
          </p:nvGrpSpPr>
          <p:grpSpPr bwMode="auto">
            <a:xfrm>
              <a:off x="900113" y="2209800"/>
              <a:ext cx="6767512" cy="4141788"/>
              <a:chOff x="567" y="1392"/>
              <a:chExt cx="4263" cy="2609"/>
            </a:xfrm>
          </p:grpSpPr>
          <p:pic>
            <p:nvPicPr>
              <p:cNvPr id="81929" name="Picture 9" descr="roth+f11-0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1392"/>
                <a:ext cx="4263" cy="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597" name="Line 677"/>
              <p:cNvSpPr>
                <a:spLocks noChangeShapeType="1"/>
              </p:cNvSpPr>
              <p:nvPr/>
            </p:nvSpPr>
            <p:spPr bwMode="auto">
              <a:xfrm>
                <a:off x="839" y="2042"/>
                <a:ext cx="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598" name="Line 678"/>
              <p:cNvSpPr>
                <a:spLocks noChangeShapeType="1"/>
              </p:cNvSpPr>
              <p:nvPr/>
            </p:nvSpPr>
            <p:spPr bwMode="auto">
              <a:xfrm>
                <a:off x="1504" y="1616"/>
                <a:ext cx="8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599" name="Line 679"/>
              <p:cNvSpPr>
                <a:spLocks noChangeShapeType="1"/>
              </p:cNvSpPr>
              <p:nvPr/>
            </p:nvSpPr>
            <p:spPr bwMode="auto">
              <a:xfrm>
                <a:off x="3016" y="2275"/>
                <a:ext cx="9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00" name="Line 680"/>
              <p:cNvSpPr>
                <a:spLocks noChangeShapeType="1"/>
              </p:cNvSpPr>
              <p:nvPr/>
            </p:nvSpPr>
            <p:spPr bwMode="auto">
              <a:xfrm>
                <a:off x="2381" y="2042"/>
                <a:ext cx="22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02" name="Line 682"/>
              <p:cNvSpPr>
                <a:spLocks noChangeShapeType="1"/>
              </p:cNvSpPr>
              <p:nvPr/>
            </p:nvSpPr>
            <p:spPr bwMode="auto">
              <a:xfrm>
                <a:off x="1746" y="2931"/>
                <a:ext cx="149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04" name="Line 684"/>
              <p:cNvSpPr>
                <a:spLocks noChangeShapeType="1"/>
              </p:cNvSpPr>
              <p:nvPr/>
            </p:nvSpPr>
            <p:spPr bwMode="auto">
              <a:xfrm>
                <a:off x="811" y="2704"/>
                <a:ext cx="22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06" name="Line 686"/>
              <p:cNvSpPr>
                <a:spLocks noChangeShapeType="1"/>
              </p:cNvSpPr>
              <p:nvPr/>
            </p:nvSpPr>
            <p:spPr bwMode="auto">
              <a:xfrm>
                <a:off x="872" y="3363"/>
                <a:ext cx="8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07" name="Line 687"/>
              <p:cNvSpPr>
                <a:spLocks noChangeShapeType="1"/>
              </p:cNvSpPr>
              <p:nvPr/>
            </p:nvSpPr>
            <p:spPr bwMode="auto">
              <a:xfrm>
                <a:off x="3255" y="3363"/>
                <a:ext cx="13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08" name="Line 688"/>
              <p:cNvSpPr>
                <a:spLocks noChangeShapeType="1"/>
              </p:cNvSpPr>
              <p:nvPr/>
            </p:nvSpPr>
            <p:spPr bwMode="auto">
              <a:xfrm>
                <a:off x="3923" y="2704"/>
                <a:ext cx="6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09" name="Line 689"/>
              <p:cNvSpPr>
                <a:spLocks noChangeShapeType="1"/>
              </p:cNvSpPr>
              <p:nvPr/>
            </p:nvSpPr>
            <p:spPr bwMode="auto">
              <a:xfrm>
                <a:off x="1513" y="1598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10" name="Line 690"/>
              <p:cNvSpPr>
                <a:spLocks noChangeShapeType="1"/>
              </p:cNvSpPr>
              <p:nvPr/>
            </p:nvSpPr>
            <p:spPr bwMode="auto">
              <a:xfrm>
                <a:off x="2381" y="1598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11" name="Line 691"/>
              <p:cNvSpPr>
                <a:spLocks noChangeShapeType="1"/>
              </p:cNvSpPr>
              <p:nvPr/>
            </p:nvSpPr>
            <p:spPr bwMode="auto">
              <a:xfrm>
                <a:off x="1734" y="2919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12" name="Line 692"/>
              <p:cNvSpPr>
                <a:spLocks noChangeShapeType="1"/>
              </p:cNvSpPr>
              <p:nvPr/>
            </p:nvSpPr>
            <p:spPr bwMode="auto">
              <a:xfrm>
                <a:off x="3255" y="2919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13" name="Line 693"/>
              <p:cNvSpPr>
                <a:spLocks noChangeShapeType="1"/>
              </p:cNvSpPr>
              <p:nvPr/>
            </p:nvSpPr>
            <p:spPr bwMode="auto">
              <a:xfrm>
                <a:off x="3034" y="2263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614" name="Line 694"/>
              <p:cNvSpPr>
                <a:spLocks noChangeShapeType="1"/>
              </p:cNvSpPr>
              <p:nvPr/>
            </p:nvSpPr>
            <p:spPr bwMode="auto">
              <a:xfrm>
                <a:off x="3917" y="2266"/>
                <a:ext cx="0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82616" name="Text Box 696"/>
            <p:cNvSpPr txBox="1">
              <a:spLocks noChangeArrowheads="1"/>
            </p:cNvSpPr>
            <p:nvPr/>
          </p:nvSpPr>
          <p:spPr bwMode="auto">
            <a:xfrm>
              <a:off x="4787900" y="2565400"/>
              <a:ext cx="3671888" cy="3968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ko-KR" sz="200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</a:t>
              </a:r>
              <a:r>
                <a:rPr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ko-KR" sz="2000" i="1">
                  <a:latin typeface="Arial" panose="020B0604020202020204" pitchFamily="34" charset="0"/>
                  <a:cs typeface="Arial" panose="020B0604020202020204" pitchFamily="34" charset="0"/>
                </a:rPr>
                <a:t>response time</a:t>
              </a:r>
              <a:r>
                <a:rPr lang="en-US" altLang="ko-KR" sz="2000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altLang="ko-KR" sz="2000" i="1">
                  <a:latin typeface="Arial" panose="020B0604020202020204" pitchFamily="34" charset="0"/>
                  <a:cs typeface="Arial" panose="020B0604020202020204" pitchFamily="34" charset="0"/>
                </a:rPr>
                <a:t>delay time</a:t>
              </a:r>
              <a:endParaRPr lang="el-GR" altLang="ko-KR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8BEF86-9237-448B-9413-56FA0F57245F}"/>
                </a:ext>
              </a:extLst>
            </p:cNvPr>
            <p:cNvSpPr txBox="1"/>
            <p:nvPr/>
          </p:nvSpPr>
          <p:spPr>
            <a:xfrm>
              <a:off x="1051348" y="2564904"/>
              <a:ext cx="226591" cy="4420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ko-K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7B6277-4F00-4E5F-8AA8-5E4FFE1AC22E}"/>
                </a:ext>
              </a:extLst>
            </p:cNvPr>
            <p:cNvSpPr txBox="1"/>
            <p:nvPr/>
          </p:nvSpPr>
          <p:spPr>
            <a:xfrm>
              <a:off x="1005787" y="3635037"/>
              <a:ext cx="260255" cy="4420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1ABEAA-3CE4-45D2-B908-1B70A3662D0A}"/>
                </a:ext>
              </a:extLst>
            </p:cNvPr>
            <p:cNvSpPr txBox="1"/>
            <p:nvPr/>
          </p:nvSpPr>
          <p:spPr>
            <a:xfrm>
              <a:off x="970521" y="4633913"/>
              <a:ext cx="295521" cy="4420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BDB2F479-7FD5-44E6-B5DE-5B3E351C4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274638"/>
            <a:ext cx="8686800" cy="804544"/>
          </a:xfrm>
        </p:spPr>
        <p:txBody>
          <a:bodyPr/>
          <a:lstStyle/>
          <a:p>
            <a:pPr algn="ctr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</a:rPr>
              <a:t>Set-Reset Latch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1352</Words>
  <Application>Microsoft Office PowerPoint</Application>
  <PresentationFormat>와이드스크린</PresentationFormat>
  <Paragraphs>496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32</vt:i4>
      </vt:variant>
    </vt:vector>
  </HeadingPairs>
  <TitlesOfParts>
    <vt:vector size="45" baseType="lpstr">
      <vt:lpstr>굴림</vt:lpstr>
      <vt:lpstr>맑은 고딕</vt:lpstr>
      <vt:lpstr>Arial</vt:lpstr>
      <vt:lpstr>Arial Narrow</vt:lpstr>
      <vt:lpstr>Calibri</vt:lpstr>
      <vt:lpstr>Calibri Light</vt:lpstr>
      <vt:lpstr>Cambria Math</vt:lpstr>
      <vt:lpstr>Consolas</vt:lpstr>
      <vt:lpstr>Times New Roman</vt:lpstr>
      <vt:lpstr>Wingdings</vt:lpstr>
      <vt:lpstr>디자인 사용자 지정</vt:lpstr>
      <vt:lpstr>Office 테마</vt:lpstr>
      <vt:lpstr>기본 디자인</vt:lpstr>
      <vt:lpstr>PowerPoint 프레젠테이션</vt:lpstr>
      <vt:lpstr>PowerPoint 프레젠테이션</vt:lpstr>
      <vt:lpstr>Objectives</vt:lpstr>
      <vt:lpstr>Introduction</vt:lpstr>
      <vt:lpstr>Introduction</vt:lpstr>
      <vt:lpstr>Set-Reset Latch</vt:lpstr>
      <vt:lpstr>Set-Reset Latch</vt:lpstr>
      <vt:lpstr>Set-Reset Latch</vt:lpstr>
      <vt:lpstr>Set-Reset Latch</vt:lpstr>
      <vt:lpstr>Set-Reset Latch</vt:lpstr>
      <vt:lpstr>Set-Reset Latch</vt:lpstr>
      <vt:lpstr>Set-Reset Latch</vt:lpstr>
      <vt:lpstr>Set-Reset Latch</vt:lpstr>
      <vt:lpstr>Gated D Latch</vt:lpstr>
      <vt:lpstr>Gated D Latch</vt:lpstr>
      <vt:lpstr>PowerPoint 프레젠테이션</vt:lpstr>
      <vt:lpstr>Edge-Triggered D Flip-Flop</vt:lpstr>
      <vt:lpstr>Edge-Triggered D Flip-Flop</vt:lpstr>
      <vt:lpstr>PowerPoint 프레젠테이션</vt:lpstr>
      <vt:lpstr>Edge-Triggered D Flip-Flop</vt:lpstr>
      <vt:lpstr>S-R Flip-Flop</vt:lpstr>
      <vt:lpstr>J-K Flip-Flop</vt:lpstr>
      <vt:lpstr>J-K Flip-Flop</vt:lpstr>
      <vt:lpstr>J-K Flip-Flop</vt:lpstr>
      <vt:lpstr>T Flip-Flop</vt:lpstr>
      <vt:lpstr>T Flip-Flop</vt:lpstr>
      <vt:lpstr>T Flip-Flop</vt:lpstr>
      <vt:lpstr>Flip-Flops with Additional Inputs</vt:lpstr>
      <vt:lpstr>Flip-Flops with Additional Inputs</vt:lpstr>
      <vt:lpstr>Flip-Flops with Additional Inputs</vt:lpstr>
      <vt:lpstr>Summary</vt:lpstr>
      <vt:lpstr>PowerPoint 프레젠테이션</vt:lpstr>
    </vt:vector>
  </TitlesOfParts>
  <Company>Inje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</dc:title>
  <dc:creator>Jongman Cho</dc:creator>
  <cp:lastModifiedBy>조종만</cp:lastModifiedBy>
  <cp:revision>231</cp:revision>
  <dcterms:created xsi:type="dcterms:W3CDTF">2003-08-14T08:31:30Z</dcterms:created>
  <dcterms:modified xsi:type="dcterms:W3CDTF">2021-04-05T04:53:11Z</dcterms:modified>
</cp:coreProperties>
</file>